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0"/>
  </p:notesMasterIdLst>
  <p:handoutMasterIdLst>
    <p:handoutMasterId r:id="rId21"/>
  </p:handoutMasterIdLst>
  <p:sldIdLst>
    <p:sldId id="549" r:id="rId2"/>
    <p:sldId id="540" r:id="rId3"/>
    <p:sldId id="541" r:id="rId4"/>
    <p:sldId id="542" r:id="rId5"/>
    <p:sldId id="336" r:id="rId6"/>
    <p:sldId id="529" r:id="rId7"/>
    <p:sldId id="531" r:id="rId8"/>
    <p:sldId id="530" r:id="rId9"/>
    <p:sldId id="496" r:id="rId10"/>
    <p:sldId id="460" r:id="rId11"/>
    <p:sldId id="471" r:id="rId12"/>
    <p:sldId id="474" r:id="rId13"/>
    <p:sldId id="543" r:id="rId14"/>
    <p:sldId id="546" r:id="rId15"/>
    <p:sldId id="547" r:id="rId16"/>
    <p:sldId id="548" r:id="rId17"/>
    <p:sldId id="552" r:id="rId18"/>
    <p:sldId id="35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9C39-0AC2-0B46-98D1-E54CA9BC11CC}">
          <p14:sldIdLst>
            <p14:sldId id="549"/>
            <p14:sldId id="540"/>
            <p14:sldId id="541"/>
            <p14:sldId id="542"/>
            <p14:sldId id="336"/>
            <p14:sldId id="529"/>
            <p14:sldId id="531"/>
            <p14:sldId id="530"/>
            <p14:sldId id="496"/>
            <p14:sldId id="460"/>
            <p14:sldId id="471"/>
            <p14:sldId id="474"/>
            <p14:sldId id="543"/>
            <p14:sldId id="546"/>
            <p14:sldId id="547"/>
            <p14:sldId id="548"/>
            <p14:sldId id="552"/>
            <p14:sldId id="35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thompson" initials="" lastIdx="127" clrIdx="0"/>
  <p:cmAuthor id="1" name="EChin" initials="" lastIdx="1" clrIdx="1"/>
  <p:cmAuthor id="2" name="Pauline Alvarado" initials="" lastIdx="10" clrIdx="2"/>
  <p:cmAuthor id="3" name="Leng" initials="L" lastIdx="23" clrIdx="3"/>
  <p:cmAuthor id="4" name="Nancy Arrigona" initials="NA" lastIdx="21" clrIdx="4"/>
  <p:cmAuthor id="5" name="Jessica Gonzales" initials="JG"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A4A56"/>
    <a:srgbClr val="215968"/>
    <a:srgbClr val="163B46"/>
    <a:srgbClr val="0F4D8C"/>
    <a:srgbClr val="C4BE97"/>
    <a:srgbClr val="716A40"/>
    <a:srgbClr val="8A814E"/>
    <a:srgbClr val="DADEE3"/>
    <a:srgbClr val="CECEC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7" autoAdjust="0"/>
    <p:restoredTop sz="96185" autoAdjust="0"/>
  </p:normalViewPr>
  <p:slideViewPr>
    <p:cSldViewPr snapToGrid="0" snapToObjects="1">
      <p:cViewPr varScale="1">
        <p:scale>
          <a:sx n="74" d="100"/>
          <a:sy n="74" d="100"/>
        </p:scale>
        <p:origin x="-1242" y="-90"/>
      </p:cViewPr>
      <p:guideLst>
        <p:guide orient="horz" pos="2160"/>
        <p:guide pos="2880"/>
      </p:guideLst>
    </p:cSldViewPr>
  </p:slideViewPr>
  <p:outlineViewPr>
    <p:cViewPr>
      <p:scale>
        <a:sx n="33" d="100"/>
        <a:sy n="33" d="100"/>
      </p:scale>
      <p:origin x="0" y="9592"/>
    </p:cViewPr>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alvarado:Library:Caches:TemporaryItems:Outlook%20Temp:Florida%20Texas%20California%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17375E"/>
            </a:solidFill>
            <a:ln w="9525" cap="flat" cmpd="sng" algn="ctr">
              <a:noFill/>
              <a:prstDash val="solid"/>
            </a:ln>
            <a:effectLst/>
          </c:spPr>
          <c:invertIfNegative val="0"/>
          <c:dPt>
            <c:idx val="19"/>
            <c:invertIfNegative val="0"/>
            <c:bubble3D val="0"/>
          </c:dPt>
          <c:dPt>
            <c:idx val="34"/>
            <c:invertIfNegative val="0"/>
            <c:bubble3D val="0"/>
          </c:dPt>
          <c:dPt>
            <c:idx val="47"/>
            <c:invertIfNegative val="0"/>
            <c:bubble3D val="0"/>
            <c:spPr>
              <a:solidFill>
                <a:srgbClr val="4BACC6"/>
              </a:solidFill>
              <a:ln w="9525" cap="flat" cmpd="sng" algn="ctr">
                <a:noFill/>
                <a:prstDash val="solid"/>
              </a:ln>
              <a:effectLst>
                <a:outerShdw blurRad="40000" dist="23000" dir="5400000" rotWithShape="0">
                  <a:srgbClr val="000000">
                    <a:alpha val="35000"/>
                  </a:srgbClr>
                </a:outerShdw>
              </a:effectLst>
            </c:spPr>
          </c:dPt>
          <c:dPt>
            <c:idx val="48"/>
            <c:invertIfNegative val="0"/>
            <c:bubble3D val="0"/>
            <c:spPr>
              <a:solidFill>
                <a:srgbClr val="4BACC6"/>
              </a:solidFill>
              <a:ln w="9525" cap="flat" cmpd="sng" algn="ctr">
                <a:noFill/>
                <a:prstDash val="solid"/>
              </a:ln>
              <a:effectLst/>
            </c:spPr>
          </c:dPt>
          <c:dPt>
            <c:idx val="49"/>
            <c:invertIfNegative val="0"/>
            <c:bubble3D val="0"/>
            <c:spPr>
              <a:solidFill>
                <a:srgbClr val="4BACC6"/>
              </a:solidFill>
              <a:ln w="9525" cap="flat" cmpd="sng" algn="ctr">
                <a:noFill/>
                <a:prstDash val="solid"/>
              </a:ln>
              <a:effectLst/>
            </c:spPr>
          </c:dPt>
          <c:dPt>
            <c:idx val="50"/>
            <c:invertIfNegative val="0"/>
            <c:bubble3D val="0"/>
            <c:spPr>
              <a:solidFill>
                <a:srgbClr val="4BACC6"/>
              </a:solidFill>
              <a:ln w="9525" cap="flat" cmpd="sng" algn="ctr">
                <a:noFill/>
                <a:prstDash val="solid"/>
              </a:ln>
              <a:effectLst/>
            </c:spPr>
          </c:dPt>
          <c:dPt>
            <c:idx val="51"/>
            <c:invertIfNegative val="0"/>
            <c:bubble3D val="0"/>
          </c:dPt>
          <c:cat>
            <c:strRef>
              <c:f>Sheet1!$A$2:$A$52</c:f>
              <c:strCache>
                <c:ptCount val="51"/>
                <c:pt idx="0">
                  <c:v>Connecticut</c:v>
                </c:pt>
                <c:pt idx="1">
                  <c:v>Rhode Island</c:v>
                </c:pt>
                <c:pt idx="2">
                  <c:v>Mississippi</c:v>
                </c:pt>
                <c:pt idx="3">
                  <c:v>Tennessee</c:v>
                </c:pt>
                <c:pt idx="4">
                  <c:v>Georgia</c:v>
                </c:pt>
                <c:pt idx="5">
                  <c:v>Louisiana</c:v>
                </c:pt>
                <c:pt idx="6">
                  <c:v>Arizona</c:v>
                </c:pt>
                <c:pt idx="7">
                  <c:v>South Carolina</c:v>
                </c:pt>
                <c:pt idx="8">
                  <c:v>North Carolina</c:v>
                </c:pt>
                <c:pt idx="9">
                  <c:v>Cafornia</c:v>
                </c:pt>
                <c:pt idx="10">
                  <c:v>Wisconsin</c:v>
                </c:pt>
                <c:pt idx="11">
                  <c:v>New York</c:v>
                </c:pt>
                <c:pt idx="12">
                  <c:v>Alaska</c:v>
                </c:pt>
                <c:pt idx="13">
                  <c:v>Washington</c:v>
                </c:pt>
                <c:pt idx="14">
                  <c:v>New Jersey</c:v>
                </c:pt>
                <c:pt idx="15">
                  <c:v>Maryland</c:v>
                </c:pt>
                <c:pt idx="16">
                  <c:v>Texas</c:v>
                </c:pt>
                <c:pt idx="17">
                  <c:v>Montana</c:v>
                </c:pt>
                <c:pt idx="18">
                  <c:v>Delaware</c:v>
                </c:pt>
                <c:pt idx="19">
                  <c:v>United States</c:v>
                </c:pt>
                <c:pt idx="20">
                  <c:v>Minnesota</c:v>
                </c:pt>
                <c:pt idx="21">
                  <c:v>Ohio</c:v>
                </c:pt>
                <c:pt idx="22">
                  <c:v>Alabama</c:v>
                </c:pt>
                <c:pt idx="23">
                  <c:v>New Hampshire</c:v>
                </c:pt>
                <c:pt idx="24">
                  <c:v>Illinois</c:v>
                </c:pt>
                <c:pt idx="25">
                  <c:v>Massachusetts</c:v>
                </c:pt>
                <c:pt idx="26">
                  <c:v>Michigan</c:v>
                </c:pt>
                <c:pt idx="27">
                  <c:v>Kentucky</c:v>
                </c:pt>
                <c:pt idx="28">
                  <c:v>Virginia</c:v>
                </c:pt>
                <c:pt idx="29">
                  <c:v>Florida</c:v>
                </c:pt>
                <c:pt idx="30">
                  <c:v>Kansas</c:v>
                </c:pt>
                <c:pt idx="31">
                  <c:v>New Mexico</c:v>
                </c:pt>
                <c:pt idx="32">
                  <c:v>Oklahoma</c:v>
                </c:pt>
                <c:pt idx="33">
                  <c:v>Nevada</c:v>
                </c:pt>
                <c:pt idx="34">
                  <c:v>Hawaii</c:v>
                </c:pt>
                <c:pt idx="35">
                  <c:v>Maine</c:v>
                </c:pt>
                <c:pt idx="36">
                  <c:v>Indiana</c:v>
                </c:pt>
                <c:pt idx="37">
                  <c:v>Colorado</c:v>
                </c:pt>
                <c:pt idx="38">
                  <c:v>Iowa</c:v>
                </c:pt>
                <c:pt idx="39">
                  <c:v>Oregon</c:v>
                </c:pt>
                <c:pt idx="40">
                  <c:v>Pennsylvania</c:v>
                </c:pt>
                <c:pt idx="41">
                  <c:v>Wyoming</c:v>
                </c:pt>
                <c:pt idx="42">
                  <c:v>Missouri</c:v>
                </c:pt>
                <c:pt idx="43">
                  <c:v>Vermont</c:v>
                </c:pt>
                <c:pt idx="44">
                  <c:v>Utah</c:v>
                </c:pt>
                <c:pt idx="45">
                  <c:v>South Dakota</c:v>
                </c:pt>
                <c:pt idx="46">
                  <c:v>Arkansas</c:v>
                </c:pt>
                <c:pt idx="47">
                  <c:v>Nebraska</c:v>
                </c:pt>
                <c:pt idx="48">
                  <c:v>North Dakota</c:v>
                </c:pt>
                <c:pt idx="49">
                  <c:v>Idaho</c:v>
                </c:pt>
                <c:pt idx="50">
                  <c:v>West Virginia</c:v>
                </c:pt>
              </c:strCache>
            </c:strRef>
          </c:cat>
          <c:val>
            <c:numRef>
              <c:f>Sheet1!$B$2:$B$52</c:f>
              <c:numCache>
                <c:formatCode>0%</c:formatCode>
                <c:ptCount val="51"/>
                <c:pt idx="0">
                  <c:v>-0.79</c:v>
                </c:pt>
                <c:pt idx="1">
                  <c:v>-0.78</c:v>
                </c:pt>
                <c:pt idx="2">
                  <c:v>-0.77</c:v>
                </c:pt>
                <c:pt idx="3">
                  <c:v>-0.72</c:v>
                </c:pt>
                <c:pt idx="4">
                  <c:v>-0.68</c:v>
                </c:pt>
                <c:pt idx="5">
                  <c:v>-0.68</c:v>
                </c:pt>
                <c:pt idx="6">
                  <c:v>-0.67000000000000104</c:v>
                </c:pt>
                <c:pt idx="7">
                  <c:v>-0.67000000000000104</c:v>
                </c:pt>
                <c:pt idx="8">
                  <c:v>-0.65000000000000102</c:v>
                </c:pt>
                <c:pt idx="9">
                  <c:v>-0.63</c:v>
                </c:pt>
                <c:pt idx="10">
                  <c:v>-0.56000000000000005</c:v>
                </c:pt>
                <c:pt idx="11">
                  <c:v>-0.55000000000000004</c:v>
                </c:pt>
                <c:pt idx="12">
                  <c:v>-0.55000000000000004</c:v>
                </c:pt>
                <c:pt idx="13">
                  <c:v>-0.54</c:v>
                </c:pt>
                <c:pt idx="14">
                  <c:v>-0.54</c:v>
                </c:pt>
                <c:pt idx="15">
                  <c:v>-0.52</c:v>
                </c:pt>
                <c:pt idx="16">
                  <c:v>-0.52</c:v>
                </c:pt>
                <c:pt idx="17">
                  <c:v>-0.51</c:v>
                </c:pt>
                <c:pt idx="18">
                  <c:v>-0.51</c:v>
                </c:pt>
                <c:pt idx="19">
                  <c:v>-0.48</c:v>
                </c:pt>
                <c:pt idx="20">
                  <c:v>-0.46</c:v>
                </c:pt>
                <c:pt idx="21">
                  <c:v>-0.46</c:v>
                </c:pt>
                <c:pt idx="22">
                  <c:v>-0.44</c:v>
                </c:pt>
                <c:pt idx="23">
                  <c:v>-0.43</c:v>
                </c:pt>
                <c:pt idx="24">
                  <c:v>-0.43</c:v>
                </c:pt>
                <c:pt idx="25">
                  <c:v>-0.42</c:v>
                </c:pt>
                <c:pt idx="26">
                  <c:v>-0.41</c:v>
                </c:pt>
                <c:pt idx="27">
                  <c:v>-0.4</c:v>
                </c:pt>
                <c:pt idx="28">
                  <c:v>-0.39</c:v>
                </c:pt>
                <c:pt idx="29">
                  <c:v>-0.39</c:v>
                </c:pt>
                <c:pt idx="30">
                  <c:v>-0.38</c:v>
                </c:pt>
                <c:pt idx="31">
                  <c:v>-0.38</c:v>
                </c:pt>
                <c:pt idx="32">
                  <c:v>-0.37</c:v>
                </c:pt>
                <c:pt idx="33">
                  <c:v>-0.37</c:v>
                </c:pt>
                <c:pt idx="34">
                  <c:v>-0.35</c:v>
                </c:pt>
                <c:pt idx="35">
                  <c:v>-0.32</c:v>
                </c:pt>
                <c:pt idx="36">
                  <c:v>-0.28999999999999998</c:v>
                </c:pt>
                <c:pt idx="37">
                  <c:v>-0.25</c:v>
                </c:pt>
                <c:pt idx="38">
                  <c:v>-0.24</c:v>
                </c:pt>
                <c:pt idx="39">
                  <c:v>-0.24</c:v>
                </c:pt>
                <c:pt idx="40">
                  <c:v>-0.18</c:v>
                </c:pt>
                <c:pt idx="41">
                  <c:v>-0.15</c:v>
                </c:pt>
                <c:pt idx="42">
                  <c:v>-0.11</c:v>
                </c:pt>
                <c:pt idx="43">
                  <c:v>-0.1</c:v>
                </c:pt>
                <c:pt idx="44">
                  <c:v>-7.0000000000000007E-2</c:v>
                </c:pt>
                <c:pt idx="45">
                  <c:v>-0.03</c:v>
                </c:pt>
                <c:pt idx="46">
                  <c:v>-0.01</c:v>
                </c:pt>
                <c:pt idx="47">
                  <c:v>0.05</c:v>
                </c:pt>
                <c:pt idx="48">
                  <c:v>0.09</c:v>
                </c:pt>
                <c:pt idx="49">
                  <c:v>0.44</c:v>
                </c:pt>
                <c:pt idx="50">
                  <c:v>0.93</c:v>
                </c:pt>
              </c:numCache>
            </c:numRef>
          </c:val>
        </c:ser>
        <c:dLbls>
          <c:showLegendKey val="0"/>
          <c:showVal val="0"/>
          <c:showCatName val="0"/>
          <c:showSerName val="0"/>
          <c:showPercent val="0"/>
          <c:showBubbleSize val="0"/>
        </c:dLbls>
        <c:gapWidth val="150"/>
        <c:axId val="82063744"/>
        <c:axId val="82065280"/>
      </c:barChart>
      <c:catAx>
        <c:axId val="82063744"/>
        <c:scaling>
          <c:orientation val="minMax"/>
        </c:scaling>
        <c:delete val="1"/>
        <c:axPos val="b"/>
        <c:majorTickMark val="none"/>
        <c:minorTickMark val="none"/>
        <c:tickLblPos val="none"/>
        <c:crossAx val="82065280"/>
        <c:crosses val="autoZero"/>
        <c:auto val="0"/>
        <c:lblAlgn val="ctr"/>
        <c:lblOffset val="100"/>
        <c:tickLblSkip val="1"/>
        <c:noMultiLvlLbl val="0"/>
      </c:catAx>
      <c:valAx>
        <c:axId val="82065280"/>
        <c:scaling>
          <c:orientation val="minMax"/>
          <c:max val="1"/>
        </c:scaling>
        <c:delete val="0"/>
        <c:axPos val="l"/>
        <c:numFmt formatCode="0%" sourceLinked="1"/>
        <c:majorTickMark val="out"/>
        <c:minorTickMark val="none"/>
        <c:tickLblPos val="nextTo"/>
        <c:txPr>
          <a:bodyPr/>
          <a:lstStyle/>
          <a:p>
            <a:pPr>
              <a:defRPr sz="1050" b="1">
                <a:solidFill>
                  <a:schemeClr val="bg1">
                    <a:lumMod val="50000"/>
                  </a:schemeClr>
                </a:solidFill>
              </a:defRPr>
            </a:pPr>
            <a:endParaRPr lang="en-US"/>
          </a:p>
        </c:txPr>
        <c:crossAx val="820637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931395320849196E-2"/>
          <c:y val="2.7398952035173899E-2"/>
          <c:w val="0.89918524525593702"/>
          <c:h val="0.88301758662400498"/>
        </c:manualLayout>
      </c:layout>
      <c:lineChart>
        <c:grouping val="standard"/>
        <c:varyColors val="0"/>
        <c:ser>
          <c:idx val="0"/>
          <c:order val="0"/>
          <c:tx>
            <c:strRef>
              <c:f>Sheet1!$B$1</c:f>
              <c:strCache>
                <c:ptCount val="1"/>
                <c:pt idx="0">
                  <c:v>Total Admissions</c:v>
                </c:pt>
              </c:strCache>
            </c:strRef>
          </c:tx>
          <c:spPr>
            <a:ln>
              <a:solidFill>
                <a:srgbClr val="FFFFFF"/>
              </a:solidFill>
            </a:ln>
          </c:spPr>
          <c:marker>
            <c:symbol val="none"/>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#,##0</c:formatCode>
                <c:ptCount val="12"/>
                <c:pt idx="0">
                  <c:v>5354</c:v>
                </c:pt>
                <c:pt idx="1">
                  <c:v>5066</c:v>
                </c:pt>
                <c:pt idx="2">
                  <c:v>4753</c:v>
                </c:pt>
                <c:pt idx="3">
                  <c:v>4910</c:v>
                </c:pt>
                <c:pt idx="4">
                  <c:v>4705</c:v>
                </c:pt>
                <c:pt idx="5">
                  <c:v>4305</c:v>
                </c:pt>
                <c:pt idx="6">
                  <c:v>2922</c:v>
                </c:pt>
                <c:pt idx="7">
                  <c:v>2425</c:v>
                </c:pt>
                <c:pt idx="8">
                  <c:v>1976</c:v>
                </c:pt>
                <c:pt idx="9">
                  <c:v>1673</c:v>
                </c:pt>
                <c:pt idx="10">
                  <c:v>1481</c:v>
                </c:pt>
                <c:pt idx="11">
                  <c:v>1381</c:v>
                </c:pt>
              </c:numCache>
            </c:numRef>
          </c:val>
          <c:smooth val="0"/>
        </c:ser>
        <c:dLbls>
          <c:showLegendKey val="0"/>
          <c:showVal val="0"/>
          <c:showCatName val="0"/>
          <c:showSerName val="0"/>
          <c:showPercent val="0"/>
          <c:showBubbleSize val="0"/>
        </c:dLbls>
        <c:marker val="1"/>
        <c:smooth val="0"/>
        <c:axId val="76892416"/>
        <c:axId val="76910592"/>
      </c:lineChart>
      <c:catAx>
        <c:axId val="76892416"/>
        <c:scaling>
          <c:orientation val="minMax"/>
        </c:scaling>
        <c:delete val="0"/>
        <c:axPos val="b"/>
        <c:numFmt formatCode="General" sourceLinked="1"/>
        <c:majorTickMark val="out"/>
        <c:minorTickMark val="none"/>
        <c:tickLblPos val="nextTo"/>
        <c:txPr>
          <a:bodyPr/>
          <a:lstStyle/>
          <a:p>
            <a:pPr>
              <a:defRPr sz="1000" b="1">
                <a:solidFill>
                  <a:schemeClr val="accent1">
                    <a:lumMod val="75000"/>
                  </a:schemeClr>
                </a:solidFill>
              </a:defRPr>
            </a:pPr>
            <a:endParaRPr lang="en-US"/>
          </a:p>
        </c:txPr>
        <c:crossAx val="76910592"/>
        <c:crossesAt val="0"/>
        <c:auto val="1"/>
        <c:lblAlgn val="ctr"/>
        <c:lblOffset val="100"/>
        <c:noMultiLvlLbl val="0"/>
      </c:catAx>
      <c:valAx>
        <c:axId val="76910592"/>
        <c:scaling>
          <c:orientation val="minMax"/>
        </c:scaling>
        <c:delete val="0"/>
        <c:axPos val="l"/>
        <c:numFmt formatCode="#,##0" sourceLinked="1"/>
        <c:majorTickMark val="out"/>
        <c:minorTickMark val="none"/>
        <c:tickLblPos val="nextTo"/>
        <c:txPr>
          <a:bodyPr/>
          <a:lstStyle/>
          <a:p>
            <a:pPr>
              <a:defRPr sz="1000" b="1">
                <a:solidFill>
                  <a:schemeClr val="tx1">
                    <a:lumMod val="65000"/>
                    <a:lumOff val="35000"/>
                  </a:schemeClr>
                </a:solidFill>
              </a:defRPr>
            </a:pPr>
            <a:endParaRPr lang="en-US"/>
          </a:p>
        </c:txPr>
        <c:crossAx val="76892416"/>
        <c:crossesAt val="1"/>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Rearrest Rate for Youth on Probation</c:v>
                </c:pt>
              </c:strCache>
            </c:strRef>
          </c:tx>
          <c:spPr>
            <a:solidFill>
              <a:schemeClr val="bg1">
                <a:lumMod val="50000"/>
              </a:schemeClr>
            </a:solidFill>
            <a:effectLst/>
          </c:spPr>
          <c:invertIfNegative val="0"/>
          <c:dLbls>
            <c:txPr>
              <a:bodyPr/>
              <a:lstStyle/>
              <a:p>
                <a:pPr>
                  <a:defRPr sz="1600" b="1">
                    <a:solidFill>
                      <a:schemeClr val="tx1">
                        <a:lumMod val="50000"/>
                        <a:lumOff val="50000"/>
                      </a:schemeClr>
                    </a:solidFill>
                  </a:defRPr>
                </a:pPr>
                <a:endParaRPr lang="en-US"/>
              </a:p>
            </c:txPr>
            <c:showLegendKey val="0"/>
            <c:showVal val="1"/>
            <c:showCatName val="0"/>
            <c:showSerName val="0"/>
            <c:showPercent val="0"/>
            <c:showBubbleSize val="0"/>
            <c:showLeaderLines val="0"/>
          </c:dLbls>
          <c:cat>
            <c:strRef>
              <c:f>Sheet1!$A$2:$A$4</c:f>
              <c:strCache>
                <c:ptCount val="3"/>
                <c:pt idx="0">
                  <c:v>One-Year Rate
(2012 Group)</c:v>
                </c:pt>
                <c:pt idx="1">
                  <c:v>Three-Year Rate
(2010 Group)</c:v>
                </c:pt>
                <c:pt idx="2">
                  <c:v>Five-Year Rate 
(2008 Group)</c:v>
                </c:pt>
              </c:strCache>
            </c:strRef>
          </c:cat>
          <c:val>
            <c:numRef>
              <c:f>Sheet1!$B$2:$B$4</c:f>
              <c:numCache>
                <c:formatCode>0%</c:formatCode>
                <c:ptCount val="3"/>
                <c:pt idx="0">
                  <c:v>0.35</c:v>
                </c:pt>
                <c:pt idx="1">
                  <c:v>0.64</c:v>
                </c:pt>
                <c:pt idx="2">
                  <c:v>0.75</c:v>
                </c:pt>
              </c:numCache>
            </c:numRef>
          </c:val>
        </c:ser>
        <c:ser>
          <c:idx val="1"/>
          <c:order val="1"/>
          <c:tx>
            <c:strRef>
              <c:f>Sheet1!$C$1</c:f>
              <c:strCache>
                <c:ptCount val="1"/>
                <c:pt idx="0">
                  <c:v>Rearrest Rate for Youth Released from State-run Secure Facilities</c:v>
                </c:pt>
              </c:strCache>
            </c:strRef>
          </c:tx>
          <c:spPr>
            <a:solidFill>
              <a:srgbClr val="215968"/>
            </a:solidFill>
            <a:ln>
              <a:solidFill>
                <a:srgbClr val="215968"/>
              </a:solidFill>
            </a:ln>
            <a:effectLst/>
          </c:spPr>
          <c:invertIfNegative val="0"/>
          <c:dLbls>
            <c:dLbl>
              <c:idx val="0"/>
              <c:spPr>
                <a:noFill/>
              </c:spPr>
              <c:txPr>
                <a:bodyPr/>
                <a:lstStyle/>
                <a:p>
                  <a:pPr>
                    <a:defRPr sz="1600" b="1">
                      <a:solidFill>
                        <a:schemeClr val="accent5">
                          <a:lumMod val="50000"/>
                        </a:schemeClr>
                      </a:solidFill>
                    </a:defRPr>
                  </a:pPr>
                  <a:endParaRPr lang="en-US"/>
                </a:p>
              </c:txPr>
              <c:showLegendKey val="0"/>
              <c:showVal val="1"/>
              <c:showCatName val="0"/>
              <c:showSerName val="0"/>
              <c:showPercent val="0"/>
              <c:showBubbleSize val="0"/>
            </c:dLbl>
            <c:dLbl>
              <c:idx val="1"/>
              <c:spPr>
                <a:noFill/>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dLbl>
              <c:idx val="2"/>
              <c:spPr>
                <a:noFill/>
              </c:spPr>
              <c:txPr>
                <a:bodyPr/>
                <a:lstStyle/>
                <a:p>
                  <a:pPr>
                    <a:defRPr sz="1400" b="1">
                      <a:solidFill>
                        <a:schemeClr val="accent5">
                          <a:lumMod val="50000"/>
                        </a:schemeClr>
                      </a:solidFill>
                    </a:defRPr>
                  </a:pPr>
                  <a:endParaRPr lang="en-US"/>
                </a:p>
              </c:txPr>
              <c:showLegendKey val="0"/>
              <c:showVal val="1"/>
              <c:showCatName val="0"/>
              <c:showSerName val="0"/>
              <c:showPercent val="0"/>
              <c:showBubbleSize val="0"/>
            </c:dLbl>
            <c:spPr>
              <a:noFill/>
            </c:spPr>
            <c:txPr>
              <a:bodyPr/>
              <a:lstStyle/>
              <a:p>
                <a:pPr>
                  <a:defRPr sz="1800" b="1">
                    <a:solidFill>
                      <a:schemeClr val="accent5">
                        <a:lumMod val="50000"/>
                      </a:schemeClr>
                    </a:solidFill>
                  </a:defRPr>
                </a:pPr>
                <a:endParaRPr lang="en-US"/>
              </a:p>
            </c:txPr>
            <c:showLegendKey val="0"/>
            <c:showVal val="1"/>
            <c:showCatName val="0"/>
            <c:showSerName val="0"/>
            <c:showPercent val="0"/>
            <c:showBubbleSize val="0"/>
            <c:showLeaderLines val="0"/>
          </c:dLbls>
          <c:cat>
            <c:strRef>
              <c:f>Sheet1!$A$2:$A$4</c:f>
              <c:strCache>
                <c:ptCount val="3"/>
                <c:pt idx="0">
                  <c:v>One-Year Rate
(2012 Group)</c:v>
                </c:pt>
                <c:pt idx="1">
                  <c:v>Three-Year Rate
(2010 Group)</c:v>
                </c:pt>
                <c:pt idx="2">
                  <c:v>Five-Year Rate 
(2008 Group)</c:v>
                </c:pt>
              </c:strCache>
            </c:strRef>
          </c:cat>
          <c:val>
            <c:numRef>
              <c:f>Sheet1!$C$2:$C$4</c:f>
              <c:numCache>
                <c:formatCode>0%</c:formatCode>
                <c:ptCount val="3"/>
                <c:pt idx="0">
                  <c:v>0.44</c:v>
                </c:pt>
                <c:pt idx="1">
                  <c:v>0.77</c:v>
                </c:pt>
                <c:pt idx="2">
                  <c:v>0.85</c:v>
                </c:pt>
              </c:numCache>
            </c:numRef>
          </c:val>
        </c:ser>
        <c:dLbls>
          <c:showLegendKey val="0"/>
          <c:showVal val="0"/>
          <c:showCatName val="0"/>
          <c:showSerName val="0"/>
          <c:showPercent val="0"/>
          <c:showBubbleSize val="0"/>
        </c:dLbls>
        <c:gapWidth val="150"/>
        <c:axId val="77072640"/>
        <c:axId val="77082624"/>
      </c:barChart>
      <c:catAx>
        <c:axId val="77072640"/>
        <c:scaling>
          <c:orientation val="minMax"/>
        </c:scaling>
        <c:delete val="0"/>
        <c:axPos val="b"/>
        <c:majorTickMark val="out"/>
        <c:minorTickMark val="none"/>
        <c:tickLblPos val="nextTo"/>
        <c:txPr>
          <a:bodyPr/>
          <a:lstStyle/>
          <a:p>
            <a:pPr>
              <a:defRPr sz="1200" b="1">
                <a:solidFill>
                  <a:srgbClr val="558ED5"/>
                </a:solidFill>
              </a:defRPr>
            </a:pPr>
            <a:endParaRPr lang="en-US"/>
          </a:p>
        </c:txPr>
        <c:crossAx val="77082624"/>
        <c:crosses val="autoZero"/>
        <c:auto val="1"/>
        <c:lblAlgn val="ctr"/>
        <c:lblOffset val="100"/>
        <c:noMultiLvlLbl val="0"/>
      </c:catAx>
      <c:valAx>
        <c:axId val="77082624"/>
        <c:scaling>
          <c:orientation val="minMax"/>
        </c:scaling>
        <c:delete val="0"/>
        <c:axPos val="l"/>
        <c:numFmt formatCode="0%" sourceLinked="1"/>
        <c:majorTickMark val="out"/>
        <c:minorTickMark val="none"/>
        <c:tickLblPos val="nextTo"/>
        <c:txPr>
          <a:bodyPr/>
          <a:lstStyle/>
          <a:p>
            <a:pPr>
              <a:defRPr sz="1100">
                <a:solidFill>
                  <a:schemeClr val="bg1">
                    <a:lumMod val="50000"/>
                  </a:schemeClr>
                </a:solidFill>
              </a:defRPr>
            </a:pPr>
            <a:endParaRPr lang="en-US"/>
          </a:p>
        </c:txPr>
        <c:crossAx val="77072640"/>
        <c:crosses val="autoZero"/>
        <c:crossBetween val="between"/>
      </c:valAx>
    </c:plotArea>
    <c:legend>
      <c:legendPos val="r"/>
      <c:layout/>
      <c:overlay val="0"/>
      <c:txPr>
        <a:bodyPr/>
        <a:lstStyle/>
        <a:p>
          <a:pPr>
            <a:defRPr sz="1300" b="1">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Sheet1!$C$1</c:f>
              <c:strCache>
                <c:ptCount val="1"/>
                <c:pt idx="0">
                  <c:v>Average Daily Population</c:v>
                </c:pt>
              </c:strCache>
            </c:strRef>
          </c:tx>
          <c:spPr>
            <a:noFill/>
            <a:ln>
              <a:noFill/>
            </a:ln>
            <a:effectLst/>
          </c:spPr>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Sheet1!$C$2:$C$12</c:f>
              <c:numCache>
                <c:formatCode>#,##0</c:formatCode>
                <c:ptCount val="11"/>
                <c:pt idx="0">
                  <c:v>4753</c:v>
                </c:pt>
                <c:pt idx="1">
                  <c:v>4910</c:v>
                </c:pt>
                <c:pt idx="2">
                  <c:v>4705</c:v>
                </c:pt>
                <c:pt idx="3">
                  <c:v>4305</c:v>
                </c:pt>
                <c:pt idx="4">
                  <c:v>2922</c:v>
                </c:pt>
                <c:pt idx="5">
                  <c:v>2425</c:v>
                </c:pt>
                <c:pt idx="6">
                  <c:v>1976</c:v>
                </c:pt>
                <c:pt idx="7">
                  <c:v>1673</c:v>
                </c:pt>
                <c:pt idx="8">
                  <c:v>1481</c:v>
                </c:pt>
                <c:pt idx="9">
                  <c:v>1381</c:v>
                </c:pt>
                <c:pt idx="10">
                  <c:v>1303</c:v>
                </c:pt>
              </c:numCache>
            </c:numRef>
          </c:val>
        </c:ser>
        <c:dLbls>
          <c:showLegendKey val="0"/>
          <c:showVal val="0"/>
          <c:showCatName val="0"/>
          <c:showSerName val="0"/>
          <c:showPercent val="0"/>
          <c:showBubbleSize val="0"/>
        </c:dLbls>
        <c:gapWidth val="150"/>
        <c:axId val="83759104"/>
        <c:axId val="83760640"/>
      </c:barChart>
      <c:lineChart>
        <c:grouping val="standard"/>
        <c:varyColors val="0"/>
        <c:ser>
          <c:idx val="2"/>
          <c:order val="1"/>
          <c:tx>
            <c:strRef>
              <c:f>Sheet1!$D$1</c:f>
              <c:strCache>
                <c:ptCount val="1"/>
                <c:pt idx="0">
                  <c:v>Average LOS (months)</c:v>
                </c:pt>
              </c:strCache>
            </c:strRef>
          </c:tx>
          <c:spPr>
            <a:ln>
              <a:noFill/>
            </a:ln>
          </c:spPr>
          <c:marker>
            <c:symbol val="none"/>
          </c:marker>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Sheet1!$D$2:$D$12</c:f>
              <c:numCache>
                <c:formatCode>0.0</c:formatCode>
                <c:ptCount val="11"/>
                <c:pt idx="0">
                  <c:v>21</c:v>
                </c:pt>
                <c:pt idx="1">
                  <c:v>20.9</c:v>
                </c:pt>
                <c:pt idx="2">
                  <c:v>20.5</c:v>
                </c:pt>
                <c:pt idx="3">
                  <c:v>19.5</c:v>
                </c:pt>
                <c:pt idx="4">
                  <c:v>16.899999999999999</c:v>
                </c:pt>
                <c:pt idx="5">
                  <c:v>16.7</c:v>
                </c:pt>
                <c:pt idx="6">
                  <c:v>17.100000000000001</c:v>
                </c:pt>
                <c:pt idx="7">
                  <c:v>18</c:v>
                </c:pt>
                <c:pt idx="8">
                  <c:v>18.2</c:v>
                </c:pt>
              </c:numCache>
            </c:numRef>
          </c:val>
          <c:smooth val="0"/>
        </c:ser>
        <c:dLbls>
          <c:showLegendKey val="0"/>
          <c:showVal val="0"/>
          <c:showCatName val="0"/>
          <c:showSerName val="0"/>
          <c:showPercent val="0"/>
          <c:showBubbleSize val="0"/>
        </c:dLbls>
        <c:marker val="1"/>
        <c:smooth val="0"/>
        <c:axId val="83763968"/>
        <c:axId val="83762176"/>
      </c:lineChart>
      <c:catAx>
        <c:axId val="83759104"/>
        <c:scaling>
          <c:orientation val="minMax"/>
        </c:scaling>
        <c:delete val="0"/>
        <c:axPos val="b"/>
        <c:numFmt formatCode="General" sourceLinked="1"/>
        <c:majorTickMark val="out"/>
        <c:minorTickMark val="none"/>
        <c:tickLblPos val="nextTo"/>
        <c:txPr>
          <a:bodyPr/>
          <a:lstStyle/>
          <a:p>
            <a:pPr>
              <a:defRPr sz="1200" b="1">
                <a:solidFill>
                  <a:schemeClr val="tx2">
                    <a:lumMod val="60000"/>
                    <a:lumOff val="40000"/>
                  </a:schemeClr>
                </a:solidFill>
              </a:defRPr>
            </a:pPr>
            <a:endParaRPr lang="en-US"/>
          </a:p>
        </c:txPr>
        <c:crossAx val="83760640"/>
        <c:crosses val="autoZero"/>
        <c:auto val="1"/>
        <c:lblAlgn val="ctr"/>
        <c:lblOffset val="100"/>
        <c:noMultiLvlLbl val="0"/>
      </c:catAx>
      <c:valAx>
        <c:axId val="83760640"/>
        <c:scaling>
          <c:orientation val="minMax"/>
          <c:max val="5000"/>
          <c:min val="0"/>
        </c:scaling>
        <c:delete val="0"/>
        <c:axPos val="l"/>
        <c:numFmt formatCode="#,##0" sourceLinked="1"/>
        <c:majorTickMark val="out"/>
        <c:minorTickMark val="none"/>
        <c:tickLblPos val="nextTo"/>
        <c:txPr>
          <a:bodyPr/>
          <a:lstStyle/>
          <a:p>
            <a:pPr>
              <a:defRPr sz="900" b="1">
                <a:solidFill>
                  <a:srgbClr val="7F7F7F"/>
                </a:solidFill>
              </a:defRPr>
            </a:pPr>
            <a:endParaRPr lang="en-US"/>
          </a:p>
        </c:txPr>
        <c:crossAx val="83759104"/>
        <c:crosses val="autoZero"/>
        <c:crossBetween val="between"/>
      </c:valAx>
      <c:valAx>
        <c:axId val="83762176"/>
        <c:scaling>
          <c:orientation val="minMax"/>
          <c:max val="25"/>
          <c:min val="0"/>
        </c:scaling>
        <c:delete val="0"/>
        <c:axPos val="r"/>
        <c:numFmt formatCode="0.0" sourceLinked="1"/>
        <c:majorTickMark val="out"/>
        <c:minorTickMark val="none"/>
        <c:tickLblPos val="nextTo"/>
        <c:txPr>
          <a:bodyPr/>
          <a:lstStyle/>
          <a:p>
            <a:pPr>
              <a:defRPr sz="900" b="1">
                <a:solidFill>
                  <a:srgbClr val="7F7F7F"/>
                </a:solidFill>
              </a:defRPr>
            </a:pPr>
            <a:endParaRPr lang="en-US"/>
          </a:p>
        </c:txPr>
        <c:crossAx val="83763968"/>
        <c:crosses val="max"/>
        <c:crossBetween val="between"/>
        <c:majorUnit val="2.5"/>
        <c:minorUnit val="1"/>
      </c:valAx>
      <c:catAx>
        <c:axId val="83763968"/>
        <c:scaling>
          <c:orientation val="minMax"/>
        </c:scaling>
        <c:delete val="1"/>
        <c:axPos val="b"/>
        <c:numFmt formatCode="General" sourceLinked="1"/>
        <c:majorTickMark val="out"/>
        <c:minorTickMark val="none"/>
        <c:tickLblPos val="none"/>
        <c:crossAx val="83762176"/>
        <c:crossesAt val="0"/>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'N:\My Documents\TX JuvOffender\graphics for report\section 4\[TexasJJOutcomes_DispositionsByRace_31Oct2014_na.xlsx]Sheet2'!$P$76</c:f>
              <c:strCache>
                <c:ptCount val="1"/>
                <c:pt idx="0">
                  <c:v>Black</c:v>
                </c:pt>
              </c:strCache>
            </c:strRef>
          </c:tx>
          <c:spPr>
            <a:solidFill>
              <a:srgbClr val="4BACC6">
                <a:lumMod val="50000"/>
              </a:srgbClr>
            </a:solidFill>
            <a:ln>
              <a:solidFill>
                <a:srgbClr val="4BACC6">
                  <a:lumMod val="50000"/>
                </a:srgbClr>
              </a:solidFill>
            </a:ln>
          </c:spPr>
          <c:invertIfNegative val="0"/>
          <c:dLbls>
            <c:numFmt formatCode="0.0%" sourceLinked="0"/>
            <c:txPr>
              <a:bodyPr/>
              <a:lstStyle/>
              <a:p>
                <a:pPr>
                  <a:defRPr sz="1400" b="1">
                    <a:solidFill>
                      <a:schemeClr val="accent5">
                        <a:lumMod val="50000"/>
                      </a:schemeClr>
                    </a:solidFill>
                  </a:defRPr>
                </a:pPr>
                <a:endParaRPr lang="en-US"/>
              </a:p>
            </c:txPr>
            <c:showLegendKey val="0"/>
            <c:showVal val="1"/>
            <c:showCatName val="0"/>
            <c:showSerName val="0"/>
            <c:showPercent val="0"/>
            <c:showBubbleSize val="0"/>
            <c:showLeaderLines val="0"/>
          </c:dLbls>
          <c:cat>
            <c:numRef>
              <c:f>'N:\My Documents\TX JuvOffender\graphics for report\section 4\[TexasJJOutcomes_DispositionsByRace_31Oct2014_na.xlsx]Sheet2'!$Q$75:$S$75</c:f>
              <c:numCache>
                <c:formatCode>General</c:formatCode>
                <c:ptCount val="3"/>
                <c:pt idx="0">
                  <c:v>2005</c:v>
                </c:pt>
                <c:pt idx="1">
                  <c:v>2008</c:v>
                </c:pt>
                <c:pt idx="2">
                  <c:v>2012</c:v>
                </c:pt>
              </c:numCache>
            </c:numRef>
          </c:cat>
          <c:val>
            <c:numRef>
              <c:f>'N:\My Documents\TX JuvOffender\graphics for report\section 4\[TexasJJOutcomes_DispositionsByRace_31Oct2014_na.xlsx]Sheet2'!$Q$76:$S$76</c:f>
              <c:numCache>
                <c:formatCode>General</c:formatCode>
                <c:ptCount val="3"/>
                <c:pt idx="0">
                  <c:v>4.7E-2</c:v>
                </c:pt>
                <c:pt idx="1">
                  <c:v>3.4000000000000002E-2</c:v>
                </c:pt>
                <c:pt idx="2">
                  <c:v>2.3E-2</c:v>
                </c:pt>
              </c:numCache>
            </c:numRef>
          </c:val>
        </c:ser>
        <c:ser>
          <c:idx val="1"/>
          <c:order val="1"/>
          <c:tx>
            <c:strRef>
              <c:f>'N:\My Documents\TX JuvOffender\graphics for report\section 4\[TexasJJOutcomes_DispositionsByRace_31Oct2014_na.xlsx]Sheet2'!$P$77</c:f>
              <c:strCache>
                <c:ptCount val="1"/>
                <c:pt idx="0">
                  <c:v>Hispanic</c:v>
                </c:pt>
              </c:strCache>
            </c:strRef>
          </c:tx>
          <c:spPr>
            <a:solidFill>
              <a:sysClr val="window" lastClr="FFFFFF">
                <a:lumMod val="50000"/>
              </a:sysClr>
            </a:solidFill>
            <a:ln>
              <a:solidFill>
                <a:sysClr val="window" lastClr="FFFFFF">
                  <a:lumMod val="50000"/>
                </a:sysClr>
              </a:solidFill>
            </a:ln>
          </c:spPr>
          <c:invertIfNegative val="0"/>
          <c:dLbls>
            <c:numFmt formatCode="0.0%" sourceLinked="0"/>
            <c:txPr>
              <a:bodyPr/>
              <a:lstStyle/>
              <a:p>
                <a:pPr>
                  <a:defRPr sz="1400" b="1">
                    <a:solidFill>
                      <a:schemeClr val="tx1">
                        <a:lumMod val="50000"/>
                        <a:lumOff val="50000"/>
                      </a:schemeClr>
                    </a:solidFill>
                  </a:defRPr>
                </a:pPr>
                <a:endParaRPr lang="en-US"/>
              </a:p>
            </c:txPr>
            <c:dLblPos val="outEnd"/>
            <c:showLegendKey val="0"/>
            <c:showVal val="1"/>
            <c:showCatName val="0"/>
            <c:showSerName val="0"/>
            <c:showPercent val="0"/>
            <c:showBubbleSize val="0"/>
            <c:showLeaderLines val="0"/>
          </c:dLbls>
          <c:cat>
            <c:numRef>
              <c:f>'N:\My Documents\TX JuvOffender\graphics for report\section 4\[TexasJJOutcomes_DispositionsByRace_31Oct2014_na.xlsx]Sheet2'!$Q$75:$S$75</c:f>
              <c:numCache>
                <c:formatCode>General</c:formatCode>
                <c:ptCount val="3"/>
                <c:pt idx="0">
                  <c:v>2005</c:v>
                </c:pt>
                <c:pt idx="1">
                  <c:v>2008</c:v>
                </c:pt>
                <c:pt idx="2">
                  <c:v>2012</c:v>
                </c:pt>
              </c:numCache>
            </c:numRef>
          </c:cat>
          <c:val>
            <c:numRef>
              <c:f>'N:\My Documents\TX JuvOffender\graphics for report\section 4\[TexasJJOutcomes_DispositionsByRace_31Oct2014_na.xlsx]Sheet2'!$Q$77:$S$77</c:f>
              <c:numCache>
                <c:formatCode>General</c:formatCode>
                <c:ptCount val="3"/>
                <c:pt idx="0">
                  <c:v>0.03</c:v>
                </c:pt>
                <c:pt idx="1">
                  <c:v>0.02</c:v>
                </c:pt>
                <c:pt idx="2">
                  <c:v>1.4999999999999999E-2</c:v>
                </c:pt>
              </c:numCache>
            </c:numRef>
          </c:val>
        </c:ser>
        <c:ser>
          <c:idx val="2"/>
          <c:order val="2"/>
          <c:tx>
            <c:strRef>
              <c:f>'N:\My Documents\TX JuvOffender\graphics for report\section 4\[TexasJJOutcomes_DispositionsByRace_31Oct2014_na.xlsx]Sheet2'!$P$78</c:f>
              <c:strCache>
                <c:ptCount val="1"/>
                <c:pt idx="0">
                  <c:v>White</c:v>
                </c:pt>
              </c:strCache>
            </c:strRef>
          </c:tx>
          <c:spPr>
            <a:solidFill>
              <a:srgbClr val="4F81BD">
                <a:lumMod val="50000"/>
              </a:srgbClr>
            </a:solidFill>
            <a:ln>
              <a:solidFill>
                <a:srgbClr val="4F81BD">
                  <a:lumMod val="50000"/>
                </a:srgbClr>
              </a:solidFill>
            </a:ln>
          </c:spPr>
          <c:invertIfNegative val="0"/>
          <c:dLbls>
            <c:numFmt formatCode="0.0%" sourceLinked="0"/>
            <c:txPr>
              <a:bodyPr/>
              <a:lstStyle/>
              <a:p>
                <a:pPr>
                  <a:defRPr sz="1400" b="1">
                    <a:solidFill>
                      <a:schemeClr val="accent1">
                        <a:lumMod val="75000"/>
                      </a:schemeClr>
                    </a:solidFill>
                  </a:defRPr>
                </a:pPr>
                <a:endParaRPr lang="en-US"/>
              </a:p>
            </c:txPr>
            <c:dLblPos val="outEnd"/>
            <c:showLegendKey val="0"/>
            <c:showVal val="1"/>
            <c:showCatName val="0"/>
            <c:showSerName val="0"/>
            <c:showPercent val="0"/>
            <c:showBubbleSize val="0"/>
            <c:showLeaderLines val="0"/>
          </c:dLbls>
          <c:cat>
            <c:numRef>
              <c:f>'N:\My Documents\TX JuvOffender\graphics for report\section 4\[TexasJJOutcomes_DispositionsByRace_31Oct2014_na.xlsx]Sheet2'!$Q$75:$S$75</c:f>
              <c:numCache>
                <c:formatCode>General</c:formatCode>
                <c:ptCount val="3"/>
                <c:pt idx="0">
                  <c:v>2005</c:v>
                </c:pt>
                <c:pt idx="1">
                  <c:v>2008</c:v>
                </c:pt>
                <c:pt idx="2">
                  <c:v>2012</c:v>
                </c:pt>
              </c:numCache>
            </c:numRef>
          </c:cat>
          <c:val>
            <c:numRef>
              <c:f>'N:\My Documents\TX JuvOffender\graphics for report\section 4\[TexasJJOutcomes_DispositionsByRace_31Oct2014_na.xlsx]Sheet2'!$Q$78:$S$78</c:f>
              <c:numCache>
                <c:formatCode>General</c:formatCode>
                <c:ptCount val="3"/>
                <c:pt idx="0">
                  <c:v>2.5999999999999999E-2</c:v>
                </c:pt>
                <c:pt idx="1">
                  <c:v>1.7000000000000001E-2</c:v>
                </c:pt>
                <c:pt idx="2">
                  <c:v>1.2E-2</c:v>
                </c:pt>
              </c:numCache>
            </c:numRef>
          </c:val>
        </c:ser>
        <c:dLbls>
          <c:showLegendKey val="0"/>
          <c:showVal val="0"/>
          <c:showCatName val="0"/>
          <c:showSerName val="0"/>
          <c:showPercent val="0"/>
          <c:showBubbleSize val="0"/>
        </c:dLbls>
        <c:gapWidth val="150"/>
        <c:axId val="83287424"/>
        <c:axId val="83813504"/>
      </c:barChart>
      <c:catAx>
        <c:axId val="83287424"/>
        <c:scaling>
          <c:orientation val="minMax"/>
        </c:scaling>
        <c:delete val="0"/>
        <c:axPos val="b"/>
        <c:numFmt formatCode="General" sourceLinked="1"/>
        <c:majorTickMark val="out"/>
        <c:minorTickMark val="none"/>
        <c:tickLblPos val="nextTo"/>
        <c:txPr>
          <a:bodyPr/>
          <a:lstStyle/>
          <a:p>
            <a:pPr>
              <a:defRPr sz="1400" b="1">
                <a:solidFill>
                  <a:schemeClr val="accent1"/>
                </a:solidFill>
              </a:defRPr>
            </a:pPr>
            <a:endParaRPr lang="en-US"/>
          </a:p>
        </c:txPr>
        <c:crossAx val="83813504"/>
        <c:crosses val="autoZero"/>
        <c:auto val="1"/>
        <c:lblAlgn val="ctr"/>
        <c:lblOffset val="100"/>
        <c:noMultiLvlLbl val="0"/>
      </c:catAx>
      <c:valAx>
        <c:axId val="83813504"/>
        <c:scaling>
          <c:orientation val="minMax"/>
          <c:min val="5.0000000000000001E-3"/>
        </c:scaling>
        <c:delete val="0"/>
        <c:axPos val="l"/>
        <c:numFmt formatCode="0.0%" sourceLinked="0"/>
        <c:majorTickMark val="out"/>
        <c:minorTickMark val="none"/>
        <c:tickLblPos val="nextTo"/>
        <c:txPr>
          <a:bodyPr/>
          <a:lstStyle/>
          <a:p>
            <a:pPr>
              <a:defRPr sz="1200" b="1">
                <a:solidFill>
                  <a:schemeClr val="bg1">
                    <a:lumMod val="50000"/>
                  </a:schemeClr>
                </a:solidFill>
              </a:defRPr>
            </a:pPr>
            <a:endParaRPr lang="en-US"/>
          </a:p>
        </c:txPr>
        <c:crossAx val="83287424"/>
        <c:crosses val="autoZero"/>
        <c:crossBetween val="between"/>
        <c:majorUnit val="0.01"/>
      </c:valAx>
    </c:plotArea>
    <c:legend>
      <c:legendPos val="r"/>
      <c:overlay val="0"/>
      <c:txPr>
        <a:bodyPr/>
        <a:lstStyle/>
        <a:p>
          <a:pPr>
            <a:defRPr sz="1400">
              <a:solidFill>
                <a:srgbClr val="404040"/>
              </a:solidFill>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4234471573"/>
          <c:y val="0.12696878834418099"/>
          <c:w val="0.820527604992627"/>
          <c:h val="0.68062959622307295"/>
        </c:manualLayout>
      </c:layout>
      <c:lineChart>
        <c:grouping val="standard"/>
        <c:varyColors val="0"/>
        <c:ser>
          <c:idx val="0"/>
          <c:order val="0"/>
          <c:tx>
            <c:strRef>
              <c:f>Sheet1!$B$4</c:f>
              <c:strCache>
                <c:ptCount val="1"/>
                <c:pt idx="0">
                  <c:v>Florida</c:v>
                </c:pt>
              </c:strCache>
            </c:strRef>
          </c:tx>
          <c:spPr>
            <a:ln w="53975">
              <a:solidFill>
                <a:schemeClr val="accent4">
                  <a:lumMod val="75000"/>
                </a:schemeClr>
              </a:solidFill>
            </a:ln>
          </c:spPr>
          <c:marker>
            <c:symbol val="diamond"/>
            <c:size val="4"/>
            <c:spPr>
              <a:solidFill>
                <a:schemeClr val="accent4">
                  <a:lumMod val="75000"/>
                </a:schemeClr>
              </a:solidFill>
              <a:ln>
                <a:solidFill>
                  <a:schemeClr val="accent4">
                    <a:lumMod val="75000"/>
                  </a:schemeClr>
                </a:solidFill>
              </a:ln>
            </c:spPr>
          </c:marker>
          <c:dLbls>
            <c:dLbl>
              <c:idx val="1"/>
              <c:layout>
                <c:manualLayout>
                  <c:x val="-3.7033365020674502E-2"/>
                  <c:y val="-4.1724305951823797E-2"/>
                </c:manualLayout>
              </c:layout>
              <c:spPr/>
              <c:txPr>
                <a:bodyPr/>
                <a:lstStyle/>
                <a:p>
                  <a:pPr>
                    <a:defRPr sz="1600" b="1">
                      <a:solidFill>
                        <a:schemeClr val="accent4">
                          <a:lumMod val="75000"/>
                        </a:schemeClr>
                      </a:solidFill>
                    </a:defRPr>
                  </a:pPr>
                  <a:endParaRPr lang="en-US"/>
                </a:p>
              </c:txPr>
              <c:showLegendKey val="0"/>
              <c:showVal val="0"/>
              <c:showCatName val="0"/>
              <c:showSerName val="1"/>
              <c:showPercent val="0"/>
              <c:showBubbleSize val="0"/>
            </c:dLbl>
            <c:showLegendKey val="0"/>
            <c:showVal val="0"/>
            <c:showCatName val="0"/>
            <c:showSerName val="0"/>
            <c:showPercent val="0"/>
            <c:showBubbleSize val="0"/>
          </c:dLbls>
          <c:cat>
            <c:numRef>
              <c:f>Sheet1!$A$5:$A$17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Sheet1!$L$5:$L$17</c:f>
              <c:numCache>
                <c:formatCode>#,##0</c:formatCode>
                <c:ptCount val="13"/>
                <c:pt idx="0">
                  <c:v>778.82463421906755</c:v>
                </c:pt>
                <c:pt idx="1">
                  <c:v>777.55862548102914</c:v>
                </c:pt>
                <c:pt idx="2">
                  <c:v>738.61386019963595</c:v>
                </c:pt>
                <c:pt idx="3">
                  <c:v>721.68540677137355</c:v>
                </c:pt>
                <c:pt idx="4">
                  <c:v>695.65769628783119</c:v>
                </c:pt>
                <c:pt idx="5">
                  <c:v>673.70106486714155</c:v>
                </c:pt>
                <c:pt idx="6">
                  <c:v>667.03950406754245</c:v>
                </c:pt>
                <c:pt idx="7">
                  <c:v>654.38825094423169</c:v>
                </c:pt>
                <c:pt idx="8">
                  <c:v>638.54942745315623</c:v>
                </c:pt>
                <c:pt idx="9">
                  <c:v>567.29759062575795</c:v>
                </c:pt>
                <c:pt idx="10">
                  <c:v>503.78185268916252</c:v>
                </c:pt>
                <c:pt idx="11">
                  <c:v>455.959766671512</c:v>
                </c:pt>
                <c:pt idx="12">
                  <c:v>404.73068616542758</c:v>
                </c:pt>
              </c:numCache>
            </c:numRef>
          </c:val>
          <c:smooth val="0"/>
        </c:ser>
        <c:ser>
          <c:idx val="1"/>
          <c:order val="1"/>
          <c:tx>
            <c:strRef>
              <c:f>Sheet1!$C$4</c:f>
              <c:strCache>
                <c:ptCount val="1"/>
                <c:pt idx="0">
                  <c:v>Texas</c:v>
                </c:pt>
              </c:strCache>
            </c:strRef>
          </c:tx>
          <c:spPr>
            <a:ln w="60325">
              <a:solidFill>
                <a:schemeClr val="accent5">
                  <a:lumMod val="75000"/>
                </a:schemeClr>
              </a:solidFill>
            </a:ln>
          </c:spPr>
          <c:marker>
            <c:symbol val="triangle"/>
            <c:size val="3"/>
            <c:spPr>
              <a:noFill/>
              <a:ln>
                <a:solidFill>
                  <a:schemeClr val="accent5">
                    <a:lumMod val="75000"/>
                  </a:schemeClr>
                </a:solidFill>
              </a:ln>
            </c:spPr>
          </c:marker>
          <c:dLbls>
            <c:dLbl>
              <c:idx val="1"/>
              <c:layout>
                <c:manualLayout>
                  <c:x val="-2.84872038620573E-2"/>
                  <c:y val="5.73706383479392E-2"/>
                </c:manualLayout>
              </c:layout>
              <c:showLegendKey val="0"/>
              <c:showVal val="0"/>
              <c:showCatName val="0"/>
              <c:showSerName val="1"/>
              <c:showPercent val="0"/>
              <c:showBubbleSize val="0"/>
            </c:dLbl>
            <c:txPr>
              <a:bodyPr/>
              <a:lstStyle/>
              <a:p>
                <a:pPr>
                  <a:defRPr sz="1600" b="1">
                    <a:solidFill>
                      <a:schemeClr val="accent5">
                        <a:lumMod val="75000"/>
                      </a:schemeClr>
                    </a:solidFill>
                  </a:defRPr>
                </a:pPr>
                <a:endParaRPr lang="en-US"/>
              </a:p>
            </c:txPr>
            <c:showLegendKey val="0"/>
            <c:showVal val="0"/>
            <c:showCatName val="0"/>
            <c:showSerName val="0"/>
            <c:showPercent val="0"/>
            <c:showBubbleSize val="0"/>
          </c:dLbls>
          <c:cat>
            <c:numRef>
              <c:f>Sheet1!$A$5:$A$17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Sheet1!$M$5:$M$17</c:f>
              <c:numCache>
                <c:formatCode>#,##0</c:formatCode>
                <c:ptCount val="13"/>
                <c:pt idx="0">
                  <c:v>508.54880797100952</c:v>
                </c:pt>
                <c:pt idx="1">
                  <c:v>504.60087894616521</c:v>
                </c:pt>
                <c:pt idx="2">
                  <c:v>502.30690411508368</c:v>
                </c:pt>
                <c:pt idx="3">
                  <c:v>515.44803077091922</c:v>
                </c:pt>
                <c:pt idx="4">
                  <c:v>535.87959608686651</c:v>
                </c:pt>
                <c:pt idx="5">
                  <c:v>487.07700805724852</c:v>
                </c:pt>
                <c:pt idx="6">
                  <c:v>480.87765276601732</c:v>
                </c:pt>
                <c:pt idx="7">
                  <c:v>454.80898505172649</c:v>
                </c:pt>
                <c:pt idx="8">
                  <c:v>431.19762981992011</c:v>
                </c:pt>
                <c:pt idx="9">
                  <c:v>412.45055139431429</c:v>
                </c:pt>
                <c:pt idx="10">
                  <c:v>380.15576677653058</c:v>
                </c:pt>
                <c:pt idx="11">
                  <c:v>317.36394368857992</c:v>
                </c:pt>
                <c:pt idx="12">
                  <c:v>286.27675071782153</c:v>
                </c:pt>
              </c:numCache>
            </c:numRef>
          </c:val>
          <c:smooth val="0"/>
        </c:ser>
        <c:ser>
          <c:idx val="2"/>
          <c:order val="2"/>
          <c:tx>
            <c:strRef>
              <c:f>Sheet1!$D$4</c:f>
              <c:strCache>
                <c:ptCount val="1"/>
                <c:pt idx="0">
                  <c:v>California</c:v>
                </c:pt>
              </c:strCache>
            </c:strRef>
          </c:tx>
          <c:spPr>
            <a:ln w="60325">
              <a:solidFill>
                <a:schemeClr val="tx1">
                  <a:lumMod val="65000"/>
                  <a:lumOff val="35000"/>
                </a:schemeClr>
              </a:solidFill>
            </a:ln>
          </c:spPr>
          <c:marker>
            <c:symbol val="none"/>
          </c:marker>
          <c:dLbls>
            <c:dLbl>
              <c:idx val="1"/>
              <c:layout>
                <c:manualLayout>
                  <c:x val="-4.1306445599983102E-2"/>
                  <c:y val="-4.9547369482311102E-2"/>
                </c:manualLayout>
              </c:layout>
              <c:spPr/>
              <c:txPr>
                <a:bodyPr/>
                <a:lstStyle/>
                <a:p>
                  <a:pPr>
                    <a:defRPr sz="1600" b="1">
                      <a:solidFill>
                        <a:schemeClr val="tx1">
                          <a:lumMod val="65000"/>
                          <a:lumOff val="35000"/>
                        </a:schemeClr>
                      </a:solidFill>
                    </a:defRPr>
                  </a:pPr>
                  <a:endParaRPr lang="en-US"/>
                </a:p>
              </c:txPr>
              <c:showLegendKey val="0"/>
              <c:showVal val="0"/>
              <c:showCatName val="0"/>
              <c:showSerName val="1"/>
              <c:showPercent val="0"/>
              <c:showBubbleSize val="0"/>
            </c:dLbl>
            <c:txPr>
              <a:bodyPr/>
              <a:lstStyle/>
              <a:p>
                <a:pPr>
                  <a:defRPr sz="1600">
                    <a:solidFill>
                      <a:schemeClr val="accent1">
                        <a:lumMod val="75000"/>
                      </a:schemeClr>
                    </a:solidFill>
                  </a:defRPr>
                </a:pPr>
                <a:endParaRPr lang="en-US"/>
              </a:p>
            </c:txPr>
            <c:showLegendKey val="0"/>
            <c:showVal val="0"/>
            <c:showCatName val="0"/>
            <c:showSerName val="0"/>
            <c:showPercent val="0"/>
            <c:showBubbleSize val="0"/>
          </c:dLbls>
          <c:cat>
            <c:numRef>
              <c:f>Sheet1!$A$5:$A$17</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Sheet1!$N$5:$N$17</c:f>
              <c:numCache>
                <c:formatCode>#,##0</c:formatCode>
                <c:ptCount val="13"/>
                <c:pt idx="0">
                  <c:v>594.0277057384144</c:v>
                </c:pt>
                <c:pt idx="1">
                  <c:v>576.49978140607698</c:v>
                </c:pt>
                <c:pt idx="2">
                  <c:v>552.81276644885099</c:v>
                </c:pt>
                <c:pt idx="3">
                  <c:v>538.98715856925037</c:v>
                </c:pt>
                <c:pt idx="4">
                  <c:v>524.21988107461902</c:v>
                </c:pt>
                <c:pt idx="5">
                  <c:v>521.76872113478578</c:v>
                </c:pt>
                <c:pt idx="6">
                  <c:v>543.21341081288745</c:v>
                </c:pt>
                <c:pt idx="7">
                  <c:v>552.16353867970952</c:v>
                </c:pt>
                <c:pt idx="8">
                  <c:v>531.6118688340124</c:v>
                </c:pt>
                <c:pt idx="9">
                  <c:v>471.16398645726849</c:v>
                </c:pt>
                <c:pt idx="10">
                  <c:v>423.12018066513332</c:v>
                </c:pt>
                <c:pt idx="11">
                  <c:v>338.427034384347</c:v>
                </c:pt>
                <c:pt idx="12">
                  <c:v>273.96403746348852</c:v>
                </c:pt>
              </c:numCache>
            </c:numRef>
          </c:val>
          <c:smooth val="0"/>
        </c:ser>
        <c:dLbls>
          <c:showLegendKey val="0"/>
          <c:showVal val="0"/>
          <c:showCatName val="0"/>
          <c:showSerName val="0"/>
          <c:showPercent val="0"/>
          <c:showBubbleSize val="0"/>
        </c:dLbls>
        <c:marker val="1"/>
        <c:smooth val="0"/>
        <c:axId val="83459072"/>
        <c:axId val="83473152"/>
      </c:lineChart>
      <c:catAx>
        <c:axId val="83459072"/>
        <c:scaling>
          <c:orientation val="minMax"/>
        </c:scaling>
        <c:delete val="0"/>
        <c:axPos val="b"/>
        <c:numFmt formatCode="General" sourceLinked="1"/>
        <c:majorTickMark val="out"/>
        <c:minorTickMark val="none"/>
        <c:tickLblPos val="nextTo"/>
        <c:txPr>
          <a:bodyPr/>
          <a:lstStyle/>
          <a:p>
            <a:pPr>
              <a:defRPr sz="1100" b="1">
                <a:solidFill>
                  <a:schemeClr val="tx2">
                    <a:lumMod val="60000"/>
                    <a:lumOff val="40000"/>
                  </a:schemeClr>
                </a:solidFill>
              </a:defRPr>
            </a:pPr>
            <a:endParaRPr lang="en-US"/>
          </a:p>
        </c:txPr>
        <c:crossAx val="83473152"/>
        <c:crosses val="autoZero"/>
        <c:auto val="1"/>
        <c:lblAlgn val="ctr"/>
        <c:lblOffset val="100"/>
        <c:tickLblSkip val="2"/>
        <c:noMultiLvlLbl val="0"/>
      </c:catAx>
      <c:valAx>
        <c:axId val="83473152"/>
        <c:scaling>
          <c:orientation val="minMax"/>
          <c:max val="1000"/>
          <c:min val="0"/>
        </c:scaling>
        <c:delete val="0"/>
        <c:axPos val="l"/>
        <c:numFmt formatCode="#,##0" sourceLinked="1"/>
        <c:majorTickMark val="out"/>
        <c:minorTickMark val="none"/>
        <c:tickLblPos val="nextTo"/>
        <c:txPr>
          <a:bodyPr/>
          <a:lstStyle/>
          <a:p>
            <a:pPr>
              <a:defRPr sz="1100" b="0">
                <a:solidFill>
                  <a:schemeClr val="tx1">
                    <a:lumMod val="65000"/>
                    <a:lumOff val="35000"/>
                  </a:schemeClr>
                </a:solidFill>
              </a:defRPr>
            </a:pPr>
            <a:endParaRPr lang="en-US"/>
          </a:p>
        </c:txPr>
        <c:crossAx val="83459072"/>
        <c:crosses val="autoZero"/>
        <c:crossBetween val="midCat"/>
        <c:majorUnit val="10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D9DE90-8473-5844-8F95-092F01207019}" type="datetimeFigureOut">
              <a:rPr lang="en-US" smtClean="0"/>
              <a:pPr/>
              <a:t>6/22/2015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BD4743-78EA-2B43-ACA9-73CF5020B113}" type="slidenum">
              <a:rPr lang="en-US" smtClean="0"/>
              <a:pPr/>
              <a:t>‹#›</a:t>
            </a:fld>
            <a:endParaRPr lang="en-US"/>
          </a:p>
        </p:txBody>
      </p:sp>
    </p:spTree>
    <p:extLst>
      <p:ext uri="{BB962C8B-B14F-4D97-AF65-F5344CB8AC3E}">
        <p14:creationId xmlns:p14="http://schemas.microsoft.com/office/powerpoint/2010/main" val="290767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0506D-B2D8-44EF-89EC-2EA5377F3E92}" type="datetimeFigureOut">
              <a:rPr lang="en-US" smtClean="0"/>
              <a:pPr/>
              <a:t>6/22/2015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096E0-F0A2-49AF-A736-D9B9714EF183}" type="slidenum">
              <a:rPr lang="en-US" smtClean="0"/>
              <a:pPr/>
              <a:t>‹#›</a:t>
            </a:fld>
            <a:endParaRPr lang="en-US"/>
          </a:p>
        </p:txBody>
      </p:sp>
    </p:spTree>
    <p:extLst>
      <p:ext uri="{BB962C8B-B14F-4D97-AF65-F5344CB8AC3E}">
        <p14:creationId xmlns:p14="http://schemas.microsoft.com/office/powerpoint/2010/main" val="22796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2</a:t>
            </a:fld>
            <a:endParaRPr lang="en-US"/>
          </a:p>
        </p:txBody>
      </p:sp>
    </p:spTree>
    <p:extLst>
      <p:ext uri="{BB962C8B-B14F-4D97-AF65-F5344CB8AC3E}">
        <p14:creationId xmlns:p14="http://schemas.microsoft.com/office/powerpoint/2010/main" val="231168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11</a:t>
            </a:fld>
            <a:endParaRPr lang="en-US"/>
          </a:p>
        </p:txBody>
      </p:sp>
    </p:spTree>
    <p:extLst>
      <p:ext uri="{BB962C8B-B14F-4D97-AF65-F5344CB8AC3E}">
        <p14:creationId xmlns:p14="http://schemas.microsoft.com/office/powerpoint/2010/main" val="48840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12</a:t>
            </a:fld>
            <a:endParaRPr lang="en-US"/>
          </a:p>
        </p:txBody>
      </p:sp>
    </p:spTree>
    <p:extLst>
      <p:ext uri="{BB962C8B-B14F-4D97-AF65-F5344CB8AC3E}">
        <p14:creationId xmlns:p14="http://schemas.microsoft.com/office/powerpoint/2010/main" val="48840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15</a:t>
            </a:fld>
            <a:endParaRPr lang="en-US" dirty="0"/>
          </a:p>
        </p:txBody>
      </p:sp>
    </p:spTree>
    <p:extLst>
      <p:ext uri="{BB962C8B-B14F-4D97-AF65-F5344CB8AC3E}">
        <p14:creationId xmlns:p14="http://schemas.microsoft.com/office/powerpoint/2010/main" val="78915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096E0-F0A2-49AF-A736-D9B9714EF183}" type="slidenum">
              <a:rPr lang="en-US" smtClean="0"/>
              <a:t>16</a:t>
            </a:fld>
            <a:endParaRPr lang="en-US" dirty="0"/>
          </a:p>
        </p:txBody>
      </p:sp>
    </p:spTree>
    <p:extLst>
      <p:ext uri="{BB962C8B-B14F-4D97-AF65-F5344CB8AC3E}">
        <p14:creationId xmlns:p14="http://schemas.microsoft.com/office/powerpoint/2010/main" val="78915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18</a:t>
            </a:fld>
            <a:endParaRPr lang="en-US"/>
          </a:p>
        </p:txBody>
      </p:sp>
    </p:spTree>
    <p:extLst>
      <p:ext uri="{BB962C8B-B14F-4D97-AF65-F5344CB8AC3E}">
        <p14:creationId xmlns:p14="http://schemas.microsoft.com/office/powerpoint/2010/main" val="329046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3</a:t>
            </a:fld>
            <a:endParaRPr lang="en-US"/>
          </a:p>
        </p:txBody>
      </p:sp>
    </p:spTree>
    <p:extLst>
      <p:ext uri="{BB962C8B-B14F-4D97-AF65-F5344CB8AC3E}">
        <p14:creationId xmlns:p14="http://schemas.microsoft.com/office/powerpoint/2010/main" val="231168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4</a:t>
            </a:fld>
            <a:endParaRPr lang="en-US"/>
          </a:p>
        </p:txBody>
      </p:sp>
    </p:spTree>
    <p:extLst>
      <p:ext uri="{BB962C8B-B14F-4D97-AF65-F5344CB8AC3E}">
        <p14:creationId xmlns:p14="http://schemas.microsoft.com/office/powerpoint/2010/main" val="48840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5</a:t>
            </a:fld>
            <a:endParaRPr lang="en-US"/>
          </a:p>
        </p:txBody>
      </p:sp>
    </p:spTree>
    <p:extLst>
      <p:ext uri="{BB962C8B-B14F-4D97-AF65-F5344CB8AC3E}">
        <p14:creationId xmlns:p14="http://schemas.microsoft.com/office/powerpoint/2010/main" val="231168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C14F98FA-C1DA-A84E-A0BF-122570532E35}" type="slidenum">
              <a:rPr lang="en-US" smtClean="0"/>
              <a:pPr/>
              <a:t>6</a:t>
            </a:fld>
            <a:endParaRPr lang="en-US"/>
          </a:p>
        </p:txBody>
      </p:sp>
    </p:spTree>
    <p:extLst>
      <p:ext uri="{BB962C8B-B14F-4D97-AF65-F5344CB8AC3E}">
        <p14:creationId xmlns:p14="http://schemas.microsoft.com/office/powerpoint/2010/main" val="278551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C14F98FA-C1DA-A84E-A0BF-122570532E35}" type="slidenum">
              <a:rPr lang="en-US" smtClean="0"/>
              <a:pPr/>
              <a:t>7</a:t>
            </a:fld>
            <a:endParaRPr lang="en-US"/>
          </a:p>
        </p:txBody>
      </p:sp>
    </p:spTree>
    <p:extLst>
      <p:ext uri="{BB962C8B-B14F-4D97-AF65-F5344CB8AC3E}">
        <p14:creationId xmlns:p14="http://schemas.microsoft.com/office/powerpoint/2010/main" val="278551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8</a:t>
            </a:fld>
            <a:endParaRPr lang="en-US"/>
          </a:p>
        </p:txBody>
      </p:sp>
    </p:spTree>
    <p:extLst>
      <p:ext uri="{BB962C8B-B14F-4D97-AF65-F5344CB8AC3E}">
        <p14:creationId xmlns:p14="http://schemas.microsoft.com/office/powerpoint/2010/main" val="48840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9</a:t>
            </a:fld>
            <a:endParaRPr lang="en-US"/>
          </a:p>
        </p:txBody>
      </p:sp>
    </p:spTree>
    <p:extLst>
      <p:ext uri="{BB962C8B-B14F-4D97-AF65-F5344CB8AC3E}">
        <p14:creationId xmlns:p14="http://schemas.microsoft.com/office/powerpoint/2010/main" val="48840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096E0-F0A2-49AF-A736-D9B9714EF183}" type="slidenum">
              <a:rPr lang="en-US" smtClean="0"/>
              <a:pPr/>
              <a:t>10</a:t>
            </a:fld>
            <a:endParaRPr lang="en-US"/>
          </a:p>
        </p:txBody>
      </p:sp>
    </p:spTree>
    <p:extLst>
      <p:ext uri="{BB962C8B-B14F-4D97-AF65-F5344CB8AC3E}">
        <p14:creationId xmlns:p14="http://schemas.microsoft.com/office/powerpoint/2010/main" val="48840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95251"/>
            <a:ext cx="9144000" cy="6724651"/>
          </a:xfrm>
          <a:prstGeom prst="rect">
            <a:avLst/>
          </a:prstGeom>
          <a:gradFill flip="none" rotWithShape="1">
            <a:gsLst>
              <a:gs pos="0">
                <a:srgbClr val="E6E6E2"/>
              </a:gs>
              <a:gs pos="39000">
                <a:srgbClr val="EDEEE9"/>
              </a:gs>
              <a:gs pos="73000">
                <a:srgbClr val="FFFFFF"/>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5A686-7AE2-0E48-AEF1-7641755E29E9}"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377839078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5A686-7AE2-0E48-AEF1-7641755E29E9}"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294442690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5A686-7AE2-0E48-AEF1-7641755E29E9}"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15824875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5A686-7AE2-0E48-AEF1-7641755E29E9}"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415670308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5A686-7AE2-0E48-AEF1-7641755E29E9}" type="datetimeFigureOut">
              <a:rPr lang="en-US" smtClean="0"/>
              <a:pPr/>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288467601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5A686-7AE2-0E48-AEF1-7641755E29E9}" type="datetimeFigureOut">
              <a:rPr lang="en-US" smtClean="0"/>
              <a:pPr/>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185495711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5A686-7AE2-0E48-AEF1-7641755E29E9}" type="datetimeFigureOut">
              <a:rPr lang="en-US" smtClean="0"/>
              <a:pPr/>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5FB37-12F0-A746-9791-C3A3F5873052}" type="slidenum">
              <a:rPr lang="en-US" smtClean="0"/>
              <a:pPr/>
              <a:t>‹#›</a:t>
            </a:fld>
            <a:endParaRPr lang="en-US"/>
          </a:p>
        </p:txBody>
      </p:sp>
    </p:spTree>
    <p:extLst>
      <p:ext uri="{BB962C8B-B14F-4D97-AF65-F5344CB8AC3E}">
        <p14:creationId xmlns:p14="http://schemas.microsoft.com/office/powerpoint/2010/main" val="156364880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txBox="1">
            <a:spLocks/>
          </p:cNvSpPr>
          <p:nvPr userDrawn="1"/>
        </p:nvSpPr>
        <p:spPr>
          <a:xfrm>
            <a:off x="0" y="3"/>
            <a:ext cx="9144000" cy="1026759"/>
          </a:xfrm>
          <a:prstGeom prst="rect">
            <a:avLst/>
          </a:prstGeom>
          <a:solidFill>
            <a:srgbClr val="E2E6E9"/>
          </a:solidFill>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8" name="Text Placeholder 7"/>
          <p:cNvSpPr>
            <a:spLocks noGrp="1"/>
          </p:cNvSpPr>
          <p:nvPr>
            <p:ph type="body" sz="quarter" idx="10" hasCustomPrompt="1"/>
          </p:nvPr>
        </p:nvSpPr>
        <p:spPr>
          <a:xfrm>
            <a:off x="0" y="4"/>
            <a:ext cx="9144000" cy="1027113"/>
          </a:xfrm>
        </p:spPr>
        <p:txBody>
          <a:bodyPr anchor="ctr"/>
          <a:lstStyle>
            <a:lvl1pPr marL="0" indent="0" algn="ctr">
              <a:buNone/>
              <a:defRPr b="0" baseline="0">
                <a:solidFill>
                  <a:schemeClr val="tx1"/>
                </a:solidFill>
              </a:defRPr>
            </a:lvl1pPr>
          </a:lstStyle>
          <a:p>
            <a:pPr lvl="0"/>
            <a:r>
              <a:rPr lang="en-US" dirty="0" smtClean="0"/>
              <a:t>INSERT TITLE</a:t>
            </a:r>
            <a:endParaRPr lang="en-US" dirty="0"/>
          </a:p>
        </p:txBody>
      </p:sp>
    </p:spTree>
    <p:extLst>
      <p:ext uri="{BB962C8B-B14F-4D97-AF65-F5344CB8AC3E}">
        <p14:creationId xmlns:p14="http://schemas.microsoft.com/office/powerpoint/2010/main" val="404066652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TextBox 2"/>
          <p:cNvSpPr txBox="1"/>
          <p:nvPr userDrawn="1"/>
        </p:nvSpPr>
        <p:spPr>
          <a:xfrm>
            <a:off x="843106" y="607320"/>
            <a:ext cx="2689428" cy="646331"/>
          </a:xfrm>
          <a:prstGeom prst="rect">
            <a:avLst/>
          </a:prstGeom>
          <a:noFill/>
        </p:spPr>
        <p:txBody>
          <a:bodyPr wrap="square" rtlCol="0">
            <a:spAutoFit/>
          </a:bodyPr>
          <a:lstStyle/>
          <a:p>
            <a:pPr algn="ctr"/>
            <a:r>
              <a:rPr lang="en-US" sz="3600" b="1">
                <a:solidFill>
                  <a:srgbClr val="000000"/>
                </a:solidFill>
                <a:latin typeface="Calibri" pitchFamily="34" charset="0"/>
              </a:rPr>
              <a:t>Thank You</a:t>
            </a:r>
          </a:p>
        </p:txBody>
      </p:sp>
      <p:sp>
        <p:nvSpPr>
          <p:cNvPr id="6" name="TextBox 5"/>
          <p:cNvSpPr txBox="1"/>
          <p:nvPr userDrawn="1"/>
        </p:nvSpPr>
        <p:spPr>
          <a:xfrm>
            <a:off x="933864" y="5300806"/>
            <a:ext cx="7315200" cy="1015663"/>
          </a:xfrm>
          <a:prstGeom prst="rect">
            <a:avLst/>
          </a:prstGeom>
          <a:noFill/>
        </p:spPr>
        <p:txBody>
          <a:bodyPr wrap="square" rtlCol="0">
            <a:spAutoFit/>
          </a:bodyPr>
          <a:lstStyle/>
          <a:p>
            <a:r>
              <a:rPr lang="en-US" sz="1200" i="1" smtClean="0">
                <a:solidFill>
                  <a:schemeClr val="tx1">
                    <a:lumMod val="50000"/>
                    <a:lumOff val="50000"/>
                  </a:schemeClr>
                </a:solidFill>
                <a:latin typeface="Arial" pitchFamily="34" charset="0"/>
                <a:cs typeface="Arial" pitchFamily="34" charset="0"/>
              </a:rPr>
              <a:t>The </a:t>
            </a:r>
            <a:r>
              <a:rPr lang="en-US" sz="1200" i="1">
                <a:solidFill>
                  <a:schemeClr val="tx1">
                    <a:lumMod val="50000"/>
                    <a:lumOff val="50000"/>
                  </a:schemeClr>
                </a:solidFill>
                <a:latin typeface="Arial" pitchFamily="34" charset="0"/>
                <a:cs typeface="Arial" pitchFamily="34" charset="0"/>
              </a:rPr>
              <a:t>presentation was developed by members of the Council of State Governments Justice Center staff. T</a:t>
            </a:r>
            <a:r>
              <a:rPr lang="en-US" sz="1200" i="1" smtClean="0">
                <a:solidFill>
                  <a:schemeClr val="tx1">
                    <a:lumMod val="50000"/>
                    <a:lumOff val="50000"/>
                  </a:schemeClr>
                </a:solidFill>
                <a:latin typeface="Arial" pitchFamily="34" charset="0"/>
                <a:cs typeface="Arial" pitchFamily="34" charset="0"/>
              </a:rPr>
              <a:t>he </a:t>
            </a:r>
            <a:r>
              <a:rPr lang="en-US" sz="1200" i="1">
                <a:solidFill>
                  <a:schemeClr val="tx1">
                    <a:lumMod val="50000"/>
                    <a:lumOff val="50000"/>
                  </a:schemeClr>
                </a:solidFill>
                <a:latin typeface="Arial" pitchFamily="34" charset="0"/>
                <a:cs typeface="Arial" pitchFamily="34" charset="0"/>
              </a:rPr>
              <a:t>statements made reflect the views of the authors, and should not be considered the official position of the Justice Center, the members of the Council of State Governments, or the funding agency supporting the work. </a:t>
            </a:r>
            <a:r>
              <a:rPr lang="en-US" sz="1200" i="1" smtClean="0">
                <a:solidFill>
                  <a:schemeClr val="tx1">
                    <a:lumMod val="50000"/>
                    <a:lumOff val="50000"/>
                  </a:schemeClr>
                </a:solidFill>
                <a:latin typeface="Arial" pitchFamily="34" charset="0"/>
                <a:cs typeface="Arial" pitchFamily="34" charset="0"/>
              </a:rPr>
              <a:t> Citations available for statistics presented in preceding slides available on CSG Justice Center web site.</a:t>
            </a:r>
            <a:endParaRPr lang="en-US" sz="1200" i="1">
              <a:solidFill>
                <a:schemeClr val="tx1">
                  <a:lumMod val="50000"/>
                  <a:lumOff val="50000"/>
                </a:schemeClr>
              </a:solidFill>
              <a:latin typeface="Arial" pitchFamily="34" charset="0"/>
              <a:cs typeface="Arial" pitchFamily="34" charset="0"/>
            </a:endParaRPr>
          </a:p>
        </p:txBody>
      </p:sp>
      <p:pic>
        <p:nvPicPr>
          <p:cNvPr id="2" name="Picture 1" descr="CSGJC-logolLrgTag_2880_768.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84450" y="4013729"/>
            <a:ext cx="4204734" cy="1121263"/>
          </a:xfrm>
          <a:prstGeom prst="rect">
            <a:avLst/>
          </a:prstGeom>
        </p:spPr>
      </p:pic>
      <p:sp>
        <p:nvSpPr>
          <p:cNvPr id="5" name="Rectangle 4"/>
          <p:cNvSpPr/>
          <p:nvPr userDrawn="1"/>
        </p:nvSpPr>
        <p:spPr>
          <a:xfrm>
            <a:off x="1149614" y="1561667"/>
            <a:ext cx="7121731" cy="181588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800" smtClean="0">
                <a:latin typeface="Calibri"/>
                <a:cs typeface="Calibri"/>
              </a:rPr>
              <a:t>Get on our distribution list to receive CSG Justice Center project updates!</a:t>
            </a:r>
            <a:br>
              <a:rPr lang="en-US" sz="2800" smtClean="0">
                <a:latin typeface="Calibri"/>
                <a:cs typeface="Calibri"/>
              </a:rPr>
            </a:br>
            <a:r>
              <a:rPr lang="en-US" sz="2800" smtClean="0">
                <a:latin typeface="Calibri"/>
                <a:cs typeface="Calibri"/>
              </a:rPr>
              <a:t/>
            </a:r>
            <a:br>
              <a:rPr lang="en-US" sz="2800" smtClean="0">
                <a:latin typeface="Calibri"/>
                <a:cs typeface="Calibri"/>
              </a:rPr>
            </a:br>
            <a:r>
              <a:rPr lang="en-US" sz="2800" u="sng" err="1" smtClean="0">
                <a:latin typeface="Calibri"/>
                <a:cs typeface="Calibri"/>
              </a:rPr>
              <a:t>www.csgjusticecenter.org</a:t>
            </a:r>
            <a:r>
              <a:rPr lang="en-US" sz="2800" u="sng" smtClean="0">
                <a:latin typeface="Calibri"/>
                <a:cs typeface="Calibri"/>
              </a:rPr>
              <a:t>/subscribe</a:t>
            </a:r>
          </a:p>
        </p:txBody>
      </p:sp>
    </p:spTree>
    <p:extLst>
      <p:ext uri="{BB962C8B-B14F-4D97-AF65-F5344CB8AC3E}">
        <p14:creationId xmlns:p14="http://schemas.microsoft.com/office/powerpoint/2010/main" val="79244472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5A686-7AE2-0E48-AEF1-7641755E29E9}" type="datetimeFigureOut">
              <a:rPr lang="en-US" smtClean="0"/>
              <a:pPr/>
              <a:t>6/22/2015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5FB37-12F0-A746-9791-C3A3F5873052}" type="slidenum">
              <a:rPr lang="en-US" smtClean="0"/>
              <a:pPr/>
              <a:t>‹#›</a:t>
            </a:fld>
            <a:endParaRPr lang="en-US"/>
          </a:p>
        </p:txBody>
      </p:sp>
      <p:sp>
        <p:nvSpPr>
          <p:cNvPr id="7" name="Rectangle 6"/>
          <p:cNvSpPr/>
          <p:nvPr userDrawn="1"/>
        </p:nvSpPr>
        <p:spPr>
          <a:xfrm>
            <a:off x="0" y="6643420"/>
            <a:ext cx="9144000" cy="21458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a:solidFill>
                <a:schemeClr val="bg1">
                  <a:lumMod val="85000"/>
                </a:schemeClr>
              </a:solidFill>
            </a:endParaRPr>
          </a:p>
        </p:txBody>
      </p:sp>
      <p:sp>
        <p:nvSpPr>
          <p:cNvPr id="8" name="Slide Number Placeholder 2"/>
          <p:cNvSpPr txBox="1">
            <a:spLocks/>
          </p:cNvSpPr>
          <p:nvPr userDrawn="1"/>
        </p:nvSpPr>
        <p:spPr>
          <a:xfrm>
            <a:off x="4842934" y="6620933"/>
            <a:ext cx="3962400" cy="23706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Council of State Governments Justice Center  | </a:t>
            </a:r>
            <a:fld id="{EBB00C1F-5E13-4290-AE8B-E92C222CD390}"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26431764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72" r:id="rId8"/>
    <p:sldLayoutId id="2147483675" r:id="rId9"/>
  </p:sldLayoutIdLst>
  <mc:AlternateContent xmlns:mc="http://schemas.openxmlformats.org/markup-compatibility/2006" xmlns:p14="http://schemas.microsoft.com/office/powerpoint/2010/main">
    <mc:Choice Requires="p14">
      <p:transition spd="slow">
        <p14:prism isInverted="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csgjusticecenter.org/youth/publications/closer-to-hom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hyperlink" Target="http://csgjusticecenter.or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9.jpeg"/><Relationship Id="rId4" Type="http://schemas.microsoft.com/office/2007/relationships/hdphoto" Target="../media/hdphoto1.wdp"/><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4555662" y="3194124"/>
            <a:ext cx="4019889" cy="2427969"/>
          </a:xfrm>
        </p:spPr>
        <p:txBody>
          <a:bodyPr>
            <a:noAutofit/>
          </a:bodyPr>
          <a:lstStyle/>
          <a:p>
            <a:pPr algn="l">
              <a:spcBef>
                <a:spcPts val="0"/>
              </a:spcBef>
              <a:spcAft>
                <a:spcPts val="1200"/>
              </a:spcAft>
            </a:pPr>
            <a:r>
              <a:rPr lang="en-US" sz="1800" b="1" dirty="0" smtClean="0">
                <a:solidFill>
                  <a:srgbClr val="000000"/>
                </a:solidFill>
              </a:rPr>
              <a:t>Coordinating Council on Juvenile Justice and Delinquency Prevention </a:t>
            </a:r>
          </a:p>
          <a:p>
            <a:pPr algn="l">
              <a:spcBef>
                <a:spcPts val="0"/>
              </a:spcBef>
              <a:spcAft>
                <a:spcPts val="1200"/>
              </a:spcAft>
            </a:pPr>
            <a:r>
              <a:rPr lang="en-US" sz="1800" b="1" dirty="0" smtClean="0">
                <a:solidFill>
                  <a:srgbClr val="000000"/>
                </a:solidFill>
              </a:rPr>
              <a:t>Michael </a:t>
            </a:r>
            <a:r>
              <a:rPr lang="en-US" sz="1800" b="1" dirty="0">
                <a:solidFill>
                  <a:srgbClr val="000000"/>
                </a:solidFill>
              </a:rPr>
              <a:t>Thompson</a:t>
            </a:r>
            <a:r>
              <a:rPr lang="en-US" sz="1800" b="1" dirty="0">
                <a:solidFill>
                  <a:srgbClr val="595959"/>
                </a:solidFill>
              </a:rPr>
              <a:t>, </a:t>
            </a:r>
            <a:r>
              <a:rPr lang="en-US" sz="1800" b="1" dirty="0" smtClean="0">
                <a:solidFill>
                  <a:schemeClr val="accent5">
                    <a:lumMod val="75000"/>
                  </a:schemeClr>
                </a:solidFill>
              </a:rPr>
              <a:t>Director</a:t>
            </a:r>
          </a:p>
          <a:p>
            <a:pPr algn="l">
              <a:spcBef>
                <a:spcPts val="0"/>
              </a:spcBef>
              <a:spcAft>
                <a:spcPts val="1200"/>
              </a:spcAft>
            </a:pPr>
            <a:r>
              <a:rPr lang="en-US" sz="1800" b="1" dirty="0" smtClean="0">
                <a:solidFill>
                  <a:srgbClr val="31859C"/>
                </a:solidFill>
              </a:rPr>
              <a:t>June 22, 2015</a:t>
            </a:r>
            <a:endParaRPr lang="en-US" sz="1800" b="1" dirty="0">
              <a:solidFill>
                <a:srgbClr val="31859C"/>
              </a:solidFill>
            </a:endParaRPr>
          </a:p>
        </p:txBody>
      </p:sp>
      <p:sp>
        <p:nvSpPr>
          <p:cNvPr id="87" name="Rectangle 86"/>
          <p:cNvSpPr/>
          <p:nvPr/>
        </p:nvSpPr>
        <p:spPr>
          <a:xfrm>
            <a:off x="4555662" y="1959770"/>
            <a:ext cx="4079267" cy="1044389"/>
          </a:xfrm>
          <a:prstGeom prst="rect">
            <a:avLst/>
          </a:prstGeom>
        </p:spPr>
        <p:txBody>
          <a:bodyPr wrap="square">
            <a:spAutoFit/>
          </a:bodyPr>
          <a:lstStyle/>
          <a:p>
            <a:pPr defTabSz="457200">
              <a:lnSpc>
                <a:spcPct val="80000"/>
              </a:lnSpc>
            </a:pPr>
            <a:r>
              <a:rPr lang="en-US" sz="4400" b="1" dirty="0" smtClean="0">
                <a:solidFill>
                  <a:srgbClr val="000000"/>
                </a:solidFill>
              </a:rPr>
              <a:t>Closer to Home</a:t>
            </a:r>
          </a:p>
          <a:p>
            <a:pPr defTabSz="457200">
              <a:lnSpc>
                <a:spcPct val="80000"/>
              </a:lnSpc>
            </a:pPr>
            <a:r>
              <a:rPr lang="en-US" sz="3200" b="1" i="1" dirty="0" smtClean="0">
                <a:solidFill>
                  <a:srgbClr val="000000"/>
                </a:solidFill>
              </a:rPr>
              <a:t>A Review of Findings</a:t>
            </a:r>
          </a:p>
        </p:txBody>
      </p:sp>
      <p:sp>
        <p:nvSpPr>
          <p:cNvPr id="3" name="TextBox 2"/>
          <p:cNvSpPr txBox="1"/>
          <p:nvPr/>
        </p:nvSpPr>
        <p:spPr>
          <a:xfrm>
            <a:off x="8450263" y="5801567"/>
            <a:ext cx="184666" cy="369332"/>
          </a:xfrm>
          <a:prstGeom prst="rect">
            <a:avLst/>
          </a:prstGeom>
          <a:noFill/>
        </p:spPr>
        <p:txBody>
          <a:bodyPr wrap="none" rtlCol="0">
            <a:spAutoFit/>
          </a:bodyPr>
          <a:lstStyle/>
          <a:p>
            <a:pPr defTabSz="457200"/>
            <a:endParaRPr lang="en-US" dirty="0">
              <a:solidFill>
                <a:prstClr val="black"/>
              </a:solidFill>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b="1288"/>
          <a:stretch/>
        </p:blipFill>
        <p:spPr>
          <a:xfrm>
            <a:off x="225781" y="765159"/>
            <a:ext cx="3798915" cy="4856934"/>
          </a:xfrm>
          <a:prstGeom prst="rect">
            <a:avLst/>
          </a:prstGeom>
          <a:ln w="60325">
            <a:solidFill>
              <a:schemeClr val="bg1"/>
            </a:solidFill>
          </a:ln>
          <a:effectLst>
            <a:outerShdw blurRad="358775" dist="38100" dir="2700000" sx="104000" sy="104000" algn="tl" rotWithShape="0">
              <a:srgbClr val="000000">
                <a:alpha val="49000"/>
              </a:srgbClr>
            </a:outerShdw>
          </a:effectLst>
        </p:spPr>
      </p:pic>
      <p:pic>
        <p:nvPicPr>
          <p:cNvPr id="9" name="Picture 8" descr="CSG JC Logo 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3727" y="351029"/>
            <a:ext cx="4161202" cy="1484487"/>
          </a:xfrm>
          <a:prstGeom prst="rect">
            <a:avLst/>
          </a:prstGeom>
        </p:spPr>
      </p:pic>
    </p:spTree>
    <p:extLst>
      <p:ext uri="{BB962C8B-B14F-4D97-AF65-F5344CB8AC3E}">
        <p14:creationId xmlns:p14="http://schemas.microsoft.com/office/powerpoint/2010/main" val="1537551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lnSpcReduction="10000"/>
          </a:bodyPr>
          <a:lstStyle/>
          <a:p>
            <a:pPr>
              <a:spcBef>
                <a:spcPts val="0"/>
              </a:spcBef>
            </a:pPr>
            <a:r>
              <a:rPr lang="en-US" b="1" dirty="0">
                <a:solidFill>
                  <a:srgbClr val="000000"/>
                </a:solidFill>
              </a:rPr>
              <a:t>Per c</a:t>
            </a:r>
            <a:r>
              <a:rPr lang="en-US" b="1" dirty="0" smtClean="0">
                <a:solidFill>
                  <a:srgbClr val="000000"/>
                </a:solidFill>
              </a:rPr>
              <a:t>apita </a:t>
            </a:r>
            <a:r>
              <a:rPr lang="en-US" b="1" dirty="0">
                <a:solidFill>
                  <a:srgbClr val="000000"/>
                </a:solidFill>
              </a:rPr>
              <a:t>f</a:t>
            </a:r>
            <a:r>
              <a:rPr lang="en-US" b="1" dirty="0" smtClean="0">
                <a:solidFill>
                  <a:srgbClr val="000000"/>
                </a:solidFill>
              </a:rPr>
              <a:t>unding for juvenile </a:t>
            </a:r>
            <a:r>
              <a:rPr lang="en-US" b="1" dirty="0">
                <a:solidFill>
                  <a:srgbClr val="000000"/>
                </a:solidFill>
              </a:rPr>
              <a:t>p</a:t>
            </a:r>
            <a:r>
              <a:rPr lang="en-US" b="1" dirty="0" smtClean="0">
                <a:solidFill>
                  <a:srgbClr val="000000"/>
                </a:solidFill>
              </a:rPr>
              <a:t>robation </a:t>
            </a:r>
            <a:endParaRPr lang="en-US" b="1" dirty="0">
              <a:solidFill>
                <a:srgbClr val="000000"/>
              </a:solidFill>
            </a:endParaRPr>
          </a:p>
          <a:p>
            <a:pPr>
              <a:spcBef>
                <a:spcPts val="0"/>
              </a:spcBef>
            </a:pPr>
            <a:r>
              <a:rPr lang="en-US" b="1" dirty="0">
                <a:solidFill>
                  <a:srgbClr val="000000"/>
                </a:solidFill>
              </a:rPr>
              <a:t>i</a:t>
            </a:r>
            <a:r>
              <a:rPr lang="en-US" b="1" dirty="0" smtClean="0">
                <a:solidFill>
                  <a:srgbClr val="000000"/>
                </a:solidFill>
              </a:rPr>
              <a:t>ncreased </a:t>
            </a:r>
            <a:r>
              <a:rPr lang="en-US" b="1" dirty="0">
                <a:solidFill>
                  <a:srgbClr val="000000"/>
                </a:solidFill>
              </a:rPr>
              <a:t>s</a:t>
            </a:r>
            <a:r>
              <a:rPr lang="en-US" b="1" dirty="0" smtClean="0">
                <a:solidFill>
                  <a:srgbClr val="000000"/>
                </a:solidFill>
              </a:rPr>
              <a:t>ignificantly </a:t>
            </a:r>
            <a:r>
              <a:rPr lang="en-US" b="1" dirty="0">
                <a:solidFill>
                  <a:srgbClr val="000000"/>
                </a:solidFill>
              </a:rPr>
              <a:t>a</a:t>
            </a:r>
            <a:r>
              <a:rPr lang="en-US" b="1" dirty="0" smtClean="0">
                <a:solidFill>
                  <a:srgbClr val="000000"/>
                </a:solidFill>
              </a:rPr>
              <a:t>fter reforms</a:t>
            </a:r>
            <a:endParaRPr lang="en-US" b="1" dirty="0">
              <a:solidFill>
                <a:srgbClr val="000000"/>
              </a:solidFill>
            </a:endParaRPr>
          </a:p>
        </p:txBody>
      </p:sp>
      <p:sp>
        <p:nvSpPr>
          <p:cNvPr id="7" name="TextBox 6"/>
          <p:cNvSpPr txBox="1"/>
          <p:nvPr/>
        </p:nvSpPr>
        <p:spPr>
          <a:xfrm>
            <a:off x="4037530" y="1443509"/>
            <a:ext cx="1370313" cy="369332"/>
          </a:xfrm>
          <a:prstGeom prst="rect">
            <a:avLst/>
          </a:prstGeom>
          <a:solidFill>
            <a:srgbClr val="215968"/>
          </a:solidFill>
          <a:ln>
            <a:solidFill>
              <a:srgbClr val="215968"/>
            </a:solidFill>
          </a:ln>
        </p:spPr>
        <p:txBody>
          <a:bodyPr wrap="square" rtlCol="0">
            <a:spAutoFit/>
          </a:bodyPr>
          <a:lstStyle>
            <a:defPPr>
              <a:defRPr lang="en-US"/>
            </a:defPPr>
            <a:lvl1pPr algn="ctr">
              <a:defRPr sz="1400" b="1">
                <a:solidFill>
                  <a:schemeClr val="bg1"/>
                </a:solidFill>
              </a:defRPr>
            </a:lvl1pPr>
          </a:lstStyle>
          <a:p>
            <a:r>
              <a:rPr lang="en-US" sz="1800" dirty="0" smtClean="0">
                <a:solidFill>
                  <a:prstClr val="white"/>
                </a:solidFill>
              </a:rPr>
              <a:t>FY2005</a:t>
            </a:r>
            <a:endParaRPr lang="en-US" sz="1800" dirty="0">
              <a:solidFill>
                <a:prstClr val="white"/>
              </a:solidFill>
            </a:endParaRPr>
          </a:p>
        </p:txBody>
      </p:sp>
      <p:sp>
        <p:nvSpPr>
          <p:cNvPr id="9" name="TextBox 8"/>
          <p:cNvSpPr txBox="1"/>
          <p:nvPr/>
        </p:nvSpPr>
        <p:spPr>
          <a:xfrm>
            <a:off x="5765777" y="1443509"/>
            <a:ext cx="1370313" cy="369332"/>
          </a:xfrm>
          <a:prstGeom prst="rect">
            <a:avLst/>
          </a:prstGeom>
          <a:solidFill>
            <a:schemeClr val="tx1">
              <a:lumMod val="65000"/>
              <a:lumOff val="3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prstClr val="white"/>
                </a:solidFill>
              </a:rPr>
              <a:t>FY2012</a:t>
            </a:r>
            <a:endParaRPr lang="en-US" sz="1800" dirty="0">
              <a:solidFill>
                <a:prstClr val="white"/>
              </a:solidFill>
            </a:endParaRPr>
          </a:p>
        </p:txBody>
      </p:sp>
      <p:sp>
        <p:nvSpPr>
          <p:cNvPr id="10" name="TextBox 9"/>
          <p:cNvSpPr txBox="1"/>
          <p:nvPr/>
        </p:nvSpPr>
        <p:spPr>
          <a:xfrm>
            <a:off x="7461865" y="1458899"/>
            <a:ext cx="1301141" cy="369332"/>
          </a:xfrm>
          <a:prstGeom prst="rect">
            <a:avLst/>
          </a:prstGeom>
          <a:solidFill>
            <a:schemeClr val="accent1">
              <a:lumMod val="5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prstClr val="white"/>
                </a:solidFill>
              </a:rPr>
              <a:t>% Change</a:t>
            </a:r>
            <a:endParaRPr lang="en-US" sz="1800" dirty="0">
              <a:solidFill>
                <a:prstClr val="white"/>
              </a:solidFill>
            </a:endParaRPr>
          </a:p>
        </p:txBody>
      </p:sp>
      <p:sp>
        <p:nvSpPr>
          <p:cNvPr id="12" name="TextBox 11"/>
          <p:cNvSpPr txBox="1"/>
          <p:nvPr/>
        </p:nvSpPr>
        <p:spPr>
          <a:xfrm>
            <a:off x="183444" y="2077778"/>
            <a:ext cx="3571830" cy="646331"/>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a:solidFill>
                  <a:schemeClr val="tx1">
                    <a:lumMod val="65000"/>
                    <a:lumOff val="35000"/>
                  </a:schemeClr>
                </a:solidFill>
              </a:rPr>
              <a:t>Per capita </a:t>
            </a:r>
            <a:r>
              <a:rPr lang="en-US" sz="1800" dirty="0" smtClean="0">
                <a:solidFill>
                  <a:schemeClr val="tx1">
                    <a:lumMod val="65000"/>
                    <a:lumOff val="35000"/>
                  </a:schemeClr>
                </a:solidFill>
              </a:rPr>
              <a:t>expenditures  for local juvenile probation departments</a:t>
            </a:r>
            <a:endParaRPr lang="en-US" sz="1800" dirty="0">
              <a:solidFill>
                <a:schemeClr val="tx1">
                  <a:lumMod val="65000"/>
                  <a:lumOff val="35000"/>
                </a:schemeClr>
              </a:solidFill>
            </a:endParaRPr>
          </a:p>
        </p:txBody>
      </p:sp>
      <p:sp>
        <p:nvSpPr>
          <p:cNvPr id="13" name="TextBox 12"/>
          <p:cNvSpPr txBox="1"/>
          <p:nvPr/>
        </p:nvSpPr>
        <p:spPr>
          <a:xfrm>
            <a:off x="4037530" y="2303553"/>
            <a:ext cx="1370313"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$3,555</a:t>
            </a:r>
            <a:endParaRPr lang="en-US" sz="1800" dirty="0">
              <a:solidFill>
                <a:schemeClr val="accent5">
                  <a:lumMod val="50000"/>
                </a:schemeClr>
              </a:solidFill>
            </a:endParaRPr>
          </a:p>
        </p:txBody>
      </p:sp>
      <p:sp>
        <p:nvSpPr>
          <p:cNvPr id="14" name="TextBox 13"/>
          <p:cNvSpPr txBox="1"/>
          <p:nvPr/>
        </p:nvSpPr>
        <p:spPr>
          <a:xfrm>
            <a:off x="5765778" y="2308283"/>
            <a:ext cx="1402667"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$7,023</a:t>
            </a:r>
          </a:p>
        </p:txBody>
      </p:sp>
      <p:sp>
        <p:nvSpPr>
          <p:cNvPr id="15" name="TextBox 14"/>
          <p:cNvSpPr txBox="1"/>
          <p:nvPr/>
        </p:nvSpPr>
        <p:spPr>
          <a:xfrm>
            <a:off x="7504198" y="2308283"/>
            <a:ext cx="1193881" cy="369332"/>
          </a:xfrm>
          <a:prstGeom prst="rect">
            <a:avLst/>
          </a:prstGeom>
          <a:solidFill>
            <a:schemeClr val="accent1">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smtClean="0">
                <a:solidFill>
                  <a:schemeClr val="accent1">
                    <a:lumMod val="50000"/>
                  </a:schemeClr>
                </a:solidFill>
              </a:rPr>
              <a:t>98%</a:t>
            </a:r>
          </a:p>
        </p:txBody>
      </p:sp>
    </p:spTree>
    <p:extLst>
      <p:ext uri="{BB962C8B-B14F-4D97-AF65-F5344CB8AC3E}">
        <p14:creationId xmlns:p14="http://schemas.microsoft.com/office/powerpoint/2010/main" val="1142909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6288115" y="2399714"/>
            <a:ext cx="1987909" cy="355630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Rectangle 1"/>
          <p:cNvSpPr/>
          <p:nvPr/>
        </p:nvSpPr>
        <p:spPr>
          <a:xfrm>
            <a:off x="3835604" y="2389678"/>
            <a:ext cx="1987909" cy="355630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vert="horz" lIns="91440" tIns="45720" rIns="91440" bIns="45720" rtlCol="0" anchor="ctr">
            <a:normAutofit lnSpcReduction="10000"/>
          </a:bodyPr>
          <a:lstStyle/>
          <a:p>
            <a:pPr>
              <a:spcBef>
                <a:spcPts val="0"/>
              </a:spcBef>
            </a:pPr>
            <a:r>
              <a:rPr lang="en-US" b="1" dirty="0" smtClean="0">
                <a:solidFill>
                  <a:srgbClr val="000000"/>
                </a:solidFill>
              </a:rPr>
              <a:t>After reforms, </a:t>
            </a:r>
            <a:r>
              <a:rPr lang="en-US" b="1" dirty="0" err="1">
                <a:solidFill>
                  <a:srgbClr val="000000"/>
                </a:solidFill>
              </a:rPr>
              <a:t>r</a:t>
            </a:r>
            <a:r>
              <a:rPr lang="en-US" b="1" dirty="0" err="1" smtClean="0">
                <a:solidFill>
                  <a:srgbClr val="000000"/>
                </a:solidFill>
              </a:rPr>
              <a:t>earrest</a:t>
            </a:r>
            <a:r>
              <a:rPr lang="en-US" b="1" dirty="0" smtClean="0">
                <a:solidFill>
                  <a:srgbClr val="000000"/>
                </a:solidFill>
              </a:rPr>
              <a:t> </a:t>
            </a:r>
            <a:r>
              <a:rPr lang="en-US" b="1" dirty="0">
                <a:solidFill>
                  <a:srgbClr val="000000"/>
                </a:solidFill>
              </a:rPr>
              <a:t>r</a:t>
            </a:r>
            <a:r>
              <a:rPr lang="en-US" b="1" dirty="0" smtClean="0">
                <a:solidFill>
                  <a:srgbClr val="000000"/>
                </a:solidFill>
              </a:rPr>
              <a:t>ates did not improve and were comparable for all interventions </a:t>
            </a:r>
            <a:endParaRPr lang="en-US" b="1" dirty="0">
              <a:solidFill>
                <a:srgbClr val="000000"/>
              </a:solidFill>
            </a:endParaRPr>
          </a:p>
        </p:txBody>
      </p:sp>
      <p:sp>
        <p:nvSpPr>
          <p:cNvPr id="7" name="TextBox 6"/>
          <p:cNvSpPr txBox="1"/>
          <p:nvPr/>
        </p:nvSpPr>
        <p:spPr>
          <a:xfrm>
            <a:off x="3835604" y="1306285"/>
            <a:ext cx="1987909" cy="1077218"/>
          </a:xfrm>
          <a:prstGeom prst="rect">
            <a:avLst/>
          </a:prstGeom>
          <a:solidFill>
            <a:schemeClr val="accent5">
              <a:lumMod val="50000"/>
            </a:schemeClr>
          </a:solidFill>
          <a:ln>
            <a:noFill/>
          </a:ln>
        </p:spPr>
        <p:txBody>
          <a:bodyPr wrap="square" rtlCol="0">
            <a:spAutoFit/>
          </a:bodyPr>
          <a:lstStyle>
            <a:defPPr>
              <a:defRPr lang="en-US"/>
            </a:defPPr>
            <a:lvl1pPr algn="ctr">
              <a:defRPr sz="1400" b="1">
                <a:solidFill>
                  <a:schemeClr val="bg1"/>
                </a:solidFill>
              </a:defRPr>
            </a:lvl1pPr>
          </a:lstStyle>
          <a:p>
            <a:pPr algn="l"/>
            <a:r>
              <a:rPr lang="en-US" sz="1600" dirty="0"/>
              <a:t>PRE-</a:t>
            </a:r>
            <a:r>
              <a:rPr lang="en-US" sz="1600" dirty="0" smtClean="0"/>
              <a:t>REFORM</a:t>
            </a:r>
          </a:p>
          <a:p>
            <a:pPr algn="l"/>
            <a:r>
              <a:rPr lang="en-US" sz="1600" dirty="0" smtClean="0"/>
              <a:t>STUDY </a:t>
            </a:r>
            <a:r>
              <a:rPr lang="en-US" sz="1600" dirty="0"/>
              <a:t>GROUP</a:t>
            </a:r>
            <a:endParaRPr lang="en-US" sz="1600" b="0" dirty="0"/>
          </a:p>
          <a:p>
            <a:pPr algn="l"/>
            <a:r>
              <a:rPr lang="en-US" sz="1600" b="0" i="1" dirty="0"/>
              <a:t>One Year Probability </a:t>
            </a:r>
            <a:endParaRPr lang="en-US" sz="1600" b="0" i="1" dirty="0" smtClean="0"/>
          </a:p>
          <a:p>
            <a:pPr algn="l"/>
            <a:r>
              <a:rPr lang="en-US" sz="1600" b="0" i="1" dirty="0" smtClean="0"/>
              <a:t>of </a:t>
            </a:r>
            <a:r>
              <a:rPr lang="en-US" sz="1600" b="0" i="1" dirty="0" err="1" smtClean="0"/>
              <a:t>Rearrest</a:t>
            </a:r>
            <a:endParaRPr lang="en-US" sz="1600" b="0" i="1" dirty="0"/>
          </a:p>
        </p:txBody>
      </p:sp>
      <p:sp>
        <p:nvSpPr>
          <p:cNvPr id="11" name="TextBox 10"/>
          <p:cNvSpPr txBox="1"/>
          <p:nvPr/>
        </p:nvSpPr>
        <p:spPr>
          <a:xfrm>
            <a:off x="733781" y="3359106"/>
            <a:ext cx="2861935"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Treatment Program</a:t>
            </a:r>
          </a:p>
        </p:txBody>
      </p:sp>
      <p:sp>
        <p:nvSpPr>
          <p:cNvPr id="12" name="TextBox 11"/>
          <p:cNvSpPr txBox="1"/>
          <p:nvPr/>
        </p:nvSpPr>
        <p:spPr>
          <a:xfrm>
            <a:off x="686005" y="2369766"/>
            <a:ext cx="2909711"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State Incarceration</a:t>
            </a:r>
            <a:endParaRPr lang="en-US" sz="1600" dirty="0">
              <a:solidFill>
                <a:schemeClr val="tx1">
                  <a:lumMod val="65000"/>
                  <a:lumOff val="35000"/>
                </a:schemeClr>
              </a:solidFill>
            </a:endParaRPr>
          </a:p>
        </p:txBody>
      </p:sp>
      <p:sp>
        <p:nvSpPr>
          <p:cNvPr id="13" name="TextBox 12"/>
          <p:cNvSpPr txBox="1"/>
          <p:nvPr/>
        </p:nvSpPr>
        <p:spPr>
          <a:xfrm>
            <a:off x="3835604" y="2389675"/>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41%</a:t>
            </a:r>
            <a:endParaRPr lang="en-US" sz="1800" dirty="0">
              <a:solidFill>
                <a:schemeClr val="accent5">
                  <a:lumMod val="50000"/>
                </a:schemeClr>
              </a:solidFill>
            </a:endParaRPr>
          </a:p>
        </p:txBody>
      </p:sp>
      <p:sp>
        <p:nvSpPr>
          <p:cNvPr id="19" name="TextBox 18"/>
          <p:cNvSpPr txBox="1"/>
          <p:nvPr/>
        </p:nvSpPr>
        <p:spPr>
          <a:xfrm>
            <a:off x="685999" y="2838538"/>
            <a:ext cx="2909712"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Skill-Based Program</a:t>
            </a:r>
            <a:endParaRPr lang="en-US" sz="1600" dirty="0">
              <a:solidFill>
                <a:schemeClr val="tx1">
                  <a:lumMod val="65000"/>
                  <a:lumOff val="35000"/>
                </a:schemeClr>
              </a:solidFill>
            </a:endParaRPr>
          </a:p>
        </p:txBody>
      </p:sp>
      <p:cxnSp>
        <p:nvCxnSpPr>
          <p:cNvPr id="25" name="Straight Connector 24"/>
          <p:cNvCxnSpPr/>
          <p:nvPr/>
        </p:nvCxnSpPr>
        <p:spPr>
          <a:xfrm flipH="1">
            <a:off x="874895" y="7471143"/>
            <a:ext cx="8269111"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6005" y="3854103"/>
            <a:ext cx="2909711"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Surveillance Program</a:t>
            </a:r>
          </a:p>
        </p:txBody>
      </p:sp>
      <p:sp>
        <p:nvSpPr>
          <p:cNvPr id="22" name="TextBox 21"/>
          <p:cNvSpPr txBox="1"/>
          <p:nvPr/>
        </p:nvSpPr>
        <p:spPr>
          <a:xfrm>
            <a:off x="239887" y="4381212"/>
            <a:ext cx="3355824"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Secure County Placement</a:t>
            </a:r>
          </a:p>
        </p:txBody>
      </p:sp>
      <p:sp>
        <p:nvSpPr>
          <p:cNvPr id="23" name="TextBox 22"/>
          <p:cNvSpPr txBox="1"/>
          <p:nvPr/>
        </p:nvSpPr>
        <p:spPr>
          <a:xfrm>
            <a:off x="685999" y="4880938"/>
            <a:ext cx="2909712"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Non-Secure County Placement</a:t>
            </a:r>
          </a:p>
        </p:txBody>
      </p:sp>
      <p:sp>
        <p:nvSpPr>
          <p:cNvPr id="24" name="TextBox 23"/>
          <p:cNvSpPr txBox="1"/>
          <p:nvPr/>
        </p:nvSpPr>
        <p:spPr>
          <a:xfrm>
            <a:off x="685999" y="5461042"/>
            <a:ext cx="2909712"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No Intervention</a:t>
            </a:r>
          </a:p>
        </p:txBody>
      </p:sp>
      <p:sp>
        <p:nvSpPr>
          <p:cNvPr id="31" name="TextBox 30"/>
          <p:cNvSpPr txBox="1"/>
          <p:nvPr/>
        </p:nvSpPr>
        <p:spPr>
          <a:xfrm>
            <a:off x="3835604" y="2868191"/>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29%</a:t>
            </a:r>
            <a:endParaRPr lang="en-US" sz="1800" dirty="0">
              <a:solidFill>
                <a:schemeClr val="accent5">
                  <a:lumMod val="50000"/>
                </a:schemeClr>
              </a:solidFill>
            </a:endParaRPr>
          </a:p>
        </p:txBody>
      </p:sp>
      <p:sp>
        <p:nvSpPr>
          <p:cNvPr id="32" name="TextBox 31"/>
          <p:cNvSpPr txBox="1"/>
          <p:nvPr/>
        </p:nvSpPr>
        <p:spPr>
          <a:xfrm>
            <a:off x="3835604" y="3356546"/>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28%</a:t>
            </a:r>
            <a:endParaRPr lang="en-US" sz="1800" dirty="0">
              <a:solidFill>
                <a:schemeClr val="accent5">
                  <a:lumMod val="50000"/>
                </a:schemeClr>
              </a:solidFill>
            </a:endParaRPr>
          </a:p>
        </p:txBody>
      </p:sp>
      <p:sp>
        <p:nvSpPr>
          <p:cNvPr id="33" name="TextBox 32"/>
          <p:cNvSpPr txBox="1"/>
          <p:nvPr/>
        </p:nvSpPr>
        <p:spPr>
          <a:xfrm>
            <a:off x="3835604" y="3839991"/>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31%</a:t>
            </a:r>
            <a:endParaRPr lang="en-US" sz="1800" dirty="0">
              <a:solidFill>
                <a:schemeClr val="accent5">
                  <a:lumMod val="50000"/>
                </a:schemeClr>
              </a:solidFill>
            </a:endParaRPr>
          </a:p>
        </p:txBody>
      </p:sp>
      <p:cxnSp>
        <p:nvCxnSpPr>
          <p:cNvPr id="26" name="Straight Connector 25"/>
          <p:cNvCxnSpPr/>
          <p:nvPr/>
        </p:nvCxnSpPr>
        <p:spPr>
          <a:xfrm flipH="1">
            <a:off x="493889" y="3343965"/>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39887" y="3177092"/>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46113" y="4310655"/>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835604" y="4350432"/>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33%</a:t>
            </a:r>
            <a:endParaRPr lang="en-US" sz="1800" dirty="0">
              <a:solidFill>
                <a:schemeClr val="accent5">
                  <a:lumMod val="50000"/>
                </a:schemeClr>
              </a:solidFill>
            </a:endParaRPr>
          </a:p>
        </p:txBody>
      </p:sp>
      <p:sp>
        <p:nvSpPr>
          <p:cNvPr id="36" name="TextBox 35"/>
          <p:cNvSpPr txBox="1"/>
          <p:nvPr/>
        </p:nvSpPr>
        <p:spPr>
          <a:xfrm>
            <a:off x="3835604" y="4810980"/>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35%</a:t>
            </a:r>
            <a:endParaRPr lang="en-US" sz="1800" dirty="0">
              <a:solidFill>
                <a:schemeClr val="accent5">
                  <a:lumMod val="50000"/>
                </a:schemeClr>
              </a:solidFill>
            </a:endParaRPr>
          </a:p>
        </p:txBody>
      </p:sp>
      <p:sp>
        <p:nvSpPr>
          <p:cNvPr id="37" name="TextBox 36"/>
          <p:cNvSpPr txBox="1"/>
          <p:nvPr/>
        </p:nvSpPr>
        <p:spPr>
          <a:xfrm>
            <a:off x="3835604" y="5416236"/>
            <a:ext cx="1987909" cy="369332"/>
          </a:xfrm>
          <a:prstGeom prst="rect">
            <a:avLst/>
          </a:prstGeom>
          <a:solidFill>
            <a:schemeClr val="accent5">
              <a:lumMod val="20000"/>
              <a:lumOff val="80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5">
                    <a:lumMod val="50000"/>
                  </a:schemeClr>
                </a:solidFill>
              </a:rPr>
              <a:t>33%</a:t>
            </a:r>
            <a:endParaRPr lang="en-US" sz="1800" dirty="0">
              <a:solidFill>
                <a:schemeClr val="accent5">
                  <a:lumMod val="50000"/>
                </a:schemeClr>
              </a:solidFill>
            </a:endParaRPr>
          </a:p>
        </p:txBody>
      </p:sp>
      <p:sp>
        <p:nvSpPr>
          <p:cNvPr id="38" name="TextBox 37"/>
          <p:cNvSpPr txBox="1"/>
          <p:nvPr/>
        </p:nvSpPr>
        <p:spPr>
          <a:xfrm>
            <a:off x="6288115" y="1307669"/>
            <a:ext cx="1987909" cy="1077218"/>
          </a:xfrm>
          <a:prstGeom prst="rect">
            <a:avLst/>
          </a:prstGeom>
          <a:solidFill>
            <a:schemeClr val="tx1">
              <a:lumMod val="75000"/>
              <a:lumOff val="25000"/>
            </a:schemeClr>
          </a:solidFill>
          <a:ln>
            <a:noFill/>
          </a:ln>
        </p:spPr>
        <p:txBody>
          <a:bodyPr wrap="square" rtlCol="0">
            <a:spAutoFit/>
          </a:bodyPr>
          <a:lstStyle>
            <a:defPPr>
              <a:defRPr lang="en-US"/>
            </a:defPPr>
            <a:lvl1pPr algn="ctr">
              <a:defRPr sz="1400" b="1">
                <a:solidFill>
                  <a:schemeClr val="bg1"/>
                </a:solidFill>
              </a:defRPr>
            </a:lvl1pPr>
          </a:lstStyle>
          <a:p>
            <a:pPr algn="l"/>
            <a:r>
              <a:rPr lang="en-US" sz="1600" dirty="0" smtClean="0">
                <a:solidFill>
                  <a:srgbClr val="FFFFFF"/>
                </a:solidFill>
              </a:rPr>
              <a:t>POST-REFORM</a:t>
            </a:r>
          </a:p>
          <a:p>
            <a:pPr algn="l"/>
            <a:r>
              <a:rPr lang="en-US" sz="1600" dirty="0" smtClean="0">
                <a:solidFill>
                  <a:srgbClr val="FFFFFF"/>
                </a:solidFill>
              </a:rPr>
              <a:t>STUDY </a:t>
            </a:r>
            <a:r>
              <a:rPr lang="en-US" sz="1600" dirty="0">
                <a:solidFill>
                  <a:srgbClr val="FFFFFF"/>
                </a:solidFill>
              </a:rPr>
              <a:t>GROUP</a:t>
            </a:r>
            <a:endParaRPr lang="en-US" sz="1600" b="0" dirty="0">
              <a:solidFill>
                <a:srgbClr val="FFFFFF"/>
              </a:solidFill>
            </a:endParaRPr>
          </a:p>
          <a:p>
            <a:pPr algn="l"/>
            <a:r>
              <a:rPr lang="en-US" sz="1600" b="0" i="1" dirty="0">
                <a:solidFill>
                  <a:srgbClr val="FFFFFF"/>
                </a:solidFill>
              </a:rPr>
              <a:t>One Year Probability </a:t>
            </a:r>
            <a:endParaRPr lang="en-US" sz="1600" b="0" i="1" dirty="0" smtClean="0">
              <a:solidFill>
                <a:srgbClr val="FFFFFF"/>
              </a:solidFill>
            </a:endParaRPr>
          </a:p>
          <a:p>
            <a:pPr algn="l"/>
            <a:r>
              <a:rPr lang="en-US" sz="1600" b="0" i="1" dirty="0" smtClean="0">
                <a:solidFill>
                  <a:srgbClr val="FFFFFF"/>
                </a:solidFill>
              </a:rPr>
              <a:t>of </a:t>
            </a:r>
            <a:r>
              <a:rPr lang="en-US" sz="1600" b="0" i="1" dirty="0" err="1" smtClean="0">
                <a:solidFill>
                  <a:srgbClr val="FFFFFF"/>
                </a:solidFill>
              </a:rPr>
              <a:t>Rearrest</a:t>
            </a:r>
            <a:endParaRPr lang="en-US" sz="1600" b="0" i="1" dirty="0">
              <a:solidFill>
                <a:srgbClr val="FFFFFF"/>
              </a:solidFill>
            </a:endParaRPr>
          </a:p>
        </p:txBody>
      </p:sp>
      <p:sp>
        <p:nvSpPr>
          <p:cNvPr id="39" name="TextBox 38"/>
          <p:cNvSpPr txBox="1"/>
          <p:nvPr/>
        </p:nvSpPr>
        <p:spPr>
          <a:xfrm>
            <a:off x="6288115" y="2443447"/>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41%</a:t>
            </a:r>
            <a:endParaRPr lang="en-US" sz="1800" dirty="0">
              <a:solidFill>
                <a:schemeClr val="tx1">
                  <a:lumMod val="65000"/>
                  <a:lumOff val="35000"/>
                </a:schemeClr>
              </a:solidFill>
            </a:endParaRPr>
          </a:p>
        </p:txBody>
      </p:sp>
      <p:sp>
        <p:nvSpPr>
          <p:cNvPr id="40" name="TextBox 39"/>
          <p:cNvSpPr txBox="1"/>
          <p:nvPr/>
        </p:nvSpPr>
        <p:spPr>
          <a:xfrm>
            <a:off x="6288115" y="2921963"/>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27%</a:t>
            </a:r>
            <a:endParaRPr lang="en-US" sz="1800" dirty="0">
              <a:solidFill>
                <a:schemeClr val="tx1">
                  <a:lumMod val="65000"/>
                  <a:lumOff val="35000"/>
                </a:schemeClr>
              </a:solidFill>
            </a:endParaRPr>
          </a:p>
        </p:txBody>
      </p:sp>
      <p:sp>
        <p:nvSpPr>
          <p:cNvPr id="41" name="TextBox 40"/>
          <p:cNvSpPr txBox="1"/>
          <p:nvPr/>
        </p:nvSpPr>
        <p:spPr>
          <a:xfrm>
            <a:off x="6288115" y="3410318"/>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30%</a:t>
            </a:r>
            <a:endParaRPr lang="en-US" sz="1800" dirty="0">
              <a:solidFill>
                <a:schemeClr val="tx1">
                  <a:lumMod val="65000"/>
                  <a:lumOff val="35000"/>
                </a:schemeClr>
              </a:solidFill>
            </a:endParaRPr>
          </a:p>
        </p:txBody>
      </p:sp>
      <p:sp>
        <p:nvSpPr>
          <p:cNvPr id="42" name="TextBox 41"/>
          <p:cNvSpPr txBox="1"/>
          <p:nvPr/>
        </p:nvSpPr>
        <p:spPr>
          <a:xfrm>
            <a:off x="6288115" y="3893763"/>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29%</a:t>
            </a:r>
            <a:endParaRPr lang="en-US" sz="1800" dirty="0">
              <a:solidFill>
                <a:schemeClr val="tx1">
                  <a:lumMod val="65000"/>
                  <a:lumOff val="35000"/>
                </a:schemeClr>
              </a:solidFill>
            </a:endParaRPr>
          </a:p>
        </p:txBody>
      </p:sp>
      <p:sp>
        <p:nvSpPr>
          <p:cNvPr id="43" name="TextBox 42"/>
          <p:cNvSpPr txBox="1"/>
          <p:nvPr/>
        </p:nvSpPr>
        <p:spPr>
          <a:xfrm>
            <a:off x="6288115" y="4404204"/>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34%</a:t>
            </a:r>
            <a:endParaRPr lang="en-US" sz="1800" dirty="0">
              <a:solidFill>
                <a:schemeClr val="tx1">
                  <a:lumMod val="65000"/>
                  <a:lumOff val="35000"/>
                </a:schemeClr>
              </a:solidFill>
            </a:endParaRPr>
          </a:p>
        </p:txBody>
      </p:sp>
      <p:sp>
        <p:nvSpPr>
          <p:cNvPr id="44" name="TextBox 43"/>
          <p:cNvSpPr txBox="1"/>
          <p:nvPr/>
        </p:nvSpPr>
        <p:spPr>
          <a:xfrm>
            <a:off x="6288115" y="4810980"/>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35%</a:t>
            </a:r>
            <a:endParaRPr lang="en-US" sz="1800" dirty="0">
              <a:solidFill>
                <a:schemeClr val="tx1">
                  <a:lumMod val="65000"/>
                  <a:lumOff val="35000"/>
                </a:schemeClr>
              </a:solidFill>
            </a:endParaRPr>
          </a:p>
        </p:txBody>
      </p:sp>
      <p:sp>
        <p:nvSpPr>
          <p:cNvPr id="45" name="TextBox 44"/>
          <p:cNvSpPr txBox="1"/>
          <p:nvPr/>
        </p:nvSpPr>
        <p:spPr>
          <a:xfrm>
            <a:off x="6288115" y="5350947"/>
            <a:ext cx="1987909" cy="369332"/>
          </a:xfrm>
          <a:prstGeom prst="rect">
            <a:avLst/>
          </a:prstGeom>
          <a:solidFill>
            <a:schemeClr val="bg1">
              <a:lumMod val="85000"/>
            </a:schemeClr>
          </a:solid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65000"/>
                    <a:lumOff val="35000"/>
                  </a:schemeClr>
                </a:solidFill>
              </a:rPr>
              <a:t>32%</a:t>
            </a:r>
            <a:endParaRPr lang="en-US" sz="1800" dirty="0">
              <a:solidFill>
                <a:schemeClr val="tx1">
                  <a:lumMod val="65000"/>
                  <a:lumOff val="35000"/>
                </a:schemeClr>
              </a:solidFill>
            </a:endParaRPr>
          </a:p>
        </p:txBody>
      </p:sp>
      <p:cxnSp>
        <p:nvCxnSpPr>
          <p:cNvPr id="47" name="Straight Connector 46"/>
          <p:cNvCxnSpPr/>
          <p:nvPr/>
        </p:nvCxnSpPr>
        <p:spPr>
          <a:xfrm flipH="1">
            <a:off x="493889" y="2827661"/>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46113" y="4869811"/>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46113" y="5391817"/>
            <a:ext cx="8269112"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4893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animBg="1"/>
      <p:bldP spid="19" grpId="0"/>
      <p:bldP spid="18" grpId="0"/>
      <p:bldP spid="22" grpId="0"/>
      <p:bldP spid="23" grpId="0"/>
      <p:bldP spid="24" grpId="0"/>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4596874" y="4597497"/>
            <a:ext cx="1419952" cy="12620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4" name="Rectangle 63"/>
          <p:cNvSpPr/>
          <p:nvPr/>
        </p:nvSpPr>
        <p:spPr>
          <a:xfrm>
            <a:off x="2756955" y="4577709"/>
            <a:ext cx="1543645" cy="1281831"/>
          </a:xfrm>
          <a:prstGeom prst="rect">
            <a:avLst/>
          </a:prstGeom>
          <a:solidFill>
            <a:srgbClr val="DCE6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651395" y="5408132"/>
            <a:ext cx="134578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28%</a:t>
            </a:r>
            <a:endParaRPr lang="en-US" sz="1800" dirty="0">
              <a:solidFill>
                <a:schemeClr val="accent1">
                  <a:lumMod val="75000"/>
                </a:schemeClr>
              </a:solidFill>
            </a:endParaRPr>
          </a:p>
        </p:txBody>
      </p:sp>
      <p:sp>
        <p:nvSpPr>
          <p:cNvPr id="66" name="TextBox 65"/>
          <p:cNvSpPr txBox="1"/>
          <p:nvPr/>
        </p:nvSpPr>
        <p:spPr>
          <a:xfrm>
            <a:off x="2756955" y="5398379"/>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32%</a:t>
            </a:r>
            <a:endParaRPr lang="en-US" sz="1800" dirty="0">
              <a:solidFill>
                <a:schemeClr val="accent1">
                  <a:lumMod val="75000"/>
                </a:schemeClr>
              </a:solidFill>
            </a:endParaRPr>
          </a:p>
        </p:txBody>
      </p:sp>
      <p:sp>
        <p:nvSpPr>
          <p:cNvPr id="46" name="Rectangle 45"/>
          <p:cNvSpPr/>
          <p:nvPr/>
        </p:nvSpPr>
        <p:spPr>
          <a:xfrm>
            <a:off x="4596872" y="2264872"/>
            <a:ext cx="1419952" cy="1239961"/>
          </a:xfrm>
          <a:prstGeom prst="rect">
            <a:avLst/>
          </a:prstGeom>
          <a:solidFill>
            <a:srgbClr val="DB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Rectangle 1"/>
          <p:cNvSpPr/>
          <p:nvPr/>
        </p:nvSpPr>
        <p:spPr>
          <a:xfrm>
            <a:off x="2756950" y="2245079"/>
            <a:ext cx="1543645" cy="1249999"/>
          </a:xfrm>
          <a:prstGeom prst="rect">
            <a:avLst/>
          </a:prstGeom>
          <a:solidFill>
            <a:srgbClr val="DBEE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41" name="TextBox 40"/>
          <p:cNvSpPr txBox="1"/>
          <p:nvPr/>
        </p:nvSpPr>
        <p:spPr>
          <a:xfrm>
            <a:off x="4625635" y="3104719"/>
            <a:ext cx="1345784"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600" dirty="0" smtClean="0">
                <a:solidFill>
                  <a:srgbClr val="31859C"/>
                </a:solidFill>
              </a:rPr>
              <a:t>40%</a:t>
            </a:r>
            <a:endParaRPr lang="en-US" sz="1600" dirty="0">
              <a:solidFill>
                <a:srgbClr val="31859C"/>
              </a:solidFill>
            </a:endParaRPr>
          </a:p>
        </p:txBody>
      </p:sp>
      <p:sp>
        <p:nvSpPr>
          <p:cNvPr id="32" name="TextBox 31"/>
          <p:cNvSpPr txBox="1"/>
          <p:nvPr/>
        </p:nvSpPr>
        <p:spPr>
          <a:xfrm>
            <a:off x="2756953" y="3094964"/>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rgbClr val="31859C"/>
                </a:solidFill>
              </a:rPr>
              <a:t>30%</a:t>
            </a:r>
            <a:endParaRPr lang="en-US" sz="1800" dirty="0">
              <a:solidFill>
                <a:srgbClr val="31859C"/>
              </a:solidFill>
            </a:endParaRPr>
          </a:p>
        </p:txBody>
      </p:sp>
      <p:sp>
        <p:nvSpPr>
          <p:cNvPr id="3" name="Text Placeholder 2"/>
          <p:cNvSpPr>
            <a:spLocks noGrp="1"/>
          </p:cNvSpPr>
          <p:nvPr>
            <p:ph type="body" sz="quarter" idx="10"/>
          </p:nvPr>
        </p:nvSpPr>
        <p:spPr>
          <a:noFill/>
        </p:spPr>
        <p:txBody>
          <a:bodyPr vert="horz" lIns="91440" tIns="45720" rIns="91440" bIns="45720" rtlCol="0" anchor="ctr">
            <a:noAutofit/>
          </a:bodyPr>
          <a:lstStyle/>
          <a:p>
            <a:r>
              <a:rPr lang="en-US" b="1" dirty="0" smtClean="0">
                <a:solidFill>
                  <a:srgbClr val="000000"/>
                </a:solidFill>
              </a:rPr>
              <a:t>Expected </a:t>
            </a:r>
            <a:r>
              <a:rPr lang="en-US" b="1" dirty="0">
                <a:solidFill>
                  <a:srgbClr val="000000"/>
                </a:solidFill>
              </a:rPr>
              <a:t>r</a:t>
            </a:r>
            <a:r>
              <a:rPr lang="en-US" b="1" dirty="0" smtClean="0">
                <a:solidFill>
                  <a:srgbClr val="000000"/>
                </a:solidFill>
              </a:rPr>
              <a:t>ecidivism </a:t>
            </a:r>
            <a:r>
              <a:rPr lang="en-US" b="1" dirty="0">
                <a:solidFill>
                  <a:srgbClr val="000000"/>
                </a:solidFill>
              </a:rPr>
              <a:t>r</a:t>
            </a:r>
            <a:r>
              <a:rPr lang="en-US" b="1" dirty="0" smtClean="0">
                <a:solidFill>
                  <a:srgbClr val="000000"/>
                </a:solidFill>
              </a:rPr>
              <a:t>ates </a:t>
            </a:r>
            <a:r>
              <a:rPr lang="en-US" b="1" dirty="0">
                <a:solidFill>
                  <a:srgbClr val="000000"/>
                </a:solidFill>
              </a:rPr>
              <a:t>c</a:t>
            </a:r>
            <a:r>
              <a:rPr lang="en-US" b="1" dirty="0" smtClean="0">
                <a:solidFill>
                  <a:srgbClr val="000000"/>
                </a:solidFill>
              </a:rPr>
              <a:t>ompared </a:t>
            </a:r>
            <a:r>
              <a:rPr lang="en-US" b="1" dirty="0">
                <a:solidFill>
                  <a:srgbClr val="000000"/>
                </a:solidFill>
              </a:rPr>
              <a:t>to </a:t>
            </a:r>
            <a:endParaRPr lang="en-US" b="1" dirty="0" smtClean="0">
              <a:solidFill>
                <a:srgbClr val="000000"/>
              </a:solidFill>
            </a:endParaRPr>
          </a:p>
          <a:p>
            <a:r>
              <a:rPr lang="en-US" b="1" dirty="0" smtClean="0">
                <a:solidFill>
                  <a:srgbClr val="000000"/>
                </a:solidFill>
              </a:rPr>
              <a:t>actual recidivism rates</a:t>
            </a:r>
            <a:endParaRPr lang="en-US" b="1" dirty="0">
              <a:solidFill>
                <a:srgbClr val="000000"/>
              </a:solidFill>
            </a:endParaRPr>
          </a:p>
        </p:txBody>
      </p:sp>
      <p:sp>
        <p:nvSpPr>
          <p:cNvPr id="7" name="TextBox 6"/>
          <p:cNvSpPr txBox="1"/>
          <p:nvPr/>
        </p:nvSpPr>
        <p:spPr>
          <a:xfrm>
            <a:off x="2041012" y="1381651"/>
            <a:ext cx="1987909" cy="584776"/>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EXPECTED</a:t>
            </a:r>
          </a:p>
          <a:p>
            <a:pPr algn="r"/>
            <a:r>
              <a:rPr lang="en-US" sz="1600" dirty="0" smtClean="0">
                <a:solidFill>
                  <a:schemeClr val="tx1">
                    <a:lumMod val="65000"/>
                    <a:lumOff val="35000"/>
                  </a:schemeClr>
                </a:solidFill>
              </a:rPr>
              <a:t>REARREST RATE</a:t>
            </a:r>
            <a:endParaRPr lang="en-US" sz="1600" dirty="0">
              <a:solidFill>
                <a:schemeClr val="tx1">
                  <a:lumMod val="65000"/>
                  <a:lumOff val="35000"/>
                </a:schemeClr>
              </a:solidFill>
            </a:endParaRPr>
          </a:p>
        </p:txBody>
      </p:sp>
      <p:sp>
        <p:nvSpPr>
          <p:cNvPr id="11" name="TextBox 10"/>
          <p:cNvSpPr txBox="1"/>
          <p:nvPr/>
        </p:nvSpPr>
        <p:spPr>
          <a:xfrm>
            <a:off x="1159605" y="3107275"/>
            <a:ext cx="1072353"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5">
                    <a:lumMod val="75000"/>
                  </a:schemeClr>
                </a:solidFill>
              </a:rPr>
              <a:t>Victoria</a:t>
            </a:r>
          </a:p>
        </p:txBody>
      </p:sp>
      <p:sp>
        <p:nvSpPr>
          <p:cNvPr id="12" name="TextBox 11"/>
          <p:cNvSpPr txBox="1"/>
          <p:nvPr/>
        </p:nvSpPr>
        <p:spPr>
          <a:xfrm>
            <a:off x="1159605" y="2234920"/>
            <a:ext cx="1072353"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5">
                    <a:lumMod val="75000"/>
                  </a:schemeClr>
                </a:solidFill>
              </a:rPr>
              <a:t>Tarrant</a:t>
            </a:r>
            <a:endParaRPr lang="en-US" sz="1800" dirty="0">
              <a:solidFill>
                <a:schemeClr val="accent5">
                  <a:lumMod val="75000"/>
                </a:schemeClr>
              </a:solidFill>
            </a:endParaRPr>
          </a:p>
        </p:txBody>
      </p:sp>
      <p:sp>
        <p:nvSpPr>
          <p:cNvPr id="13" name="TextBox 12"/>
          <p:cNvSpPr txBox="1"/>
          <p:nvPr/>
        </p:nvSpPr>
        <p:spPr>
          <a:xfrm>
            <a:off x="2756953" y="2245075"/>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rgbClr val="31859C"/>
                </a:solidFill>
              </a:rPr>
              <a:t>36%</a:t>
            </a:r>
            <a:endParaRPr lang="en-US" sz="1800" dirty="0">
              <a:solidFill>
                <a:srgbClr val="31859C"/>
              </a:solidFill>
            </a:endParaRPr>
          </a:p>
        </p:txBody>
      </p:sp>
      <p:sp>
        <p:nvSpPr>
          <p:cNvPr id="19" name="TextBox 18"/>
          <p:cNvSpPr txBox="1"/>
          <p:nvPr/>
        </p:nvSpPr>
        <p:spPr>
          <a:xfrm>
            <a:off x="1270042" y="2636843"/>
            <a:ext cx="96191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5">
                    <a:lumMod val="75000"/>
                  </a:schemeClr>
                </a:solidFill>
              </a:rPr>
              <a:t>Travis</a:t>
            </a:r>
            <a:endParaRPr lang="en-US" sz="1800" dirty="0">
              <a:solidFill>
                <a:schemeClr val="accent5">
                  <a:lumMod val="75000"/>
                </a:schemeClr>
              </a:solidFill>
            </a:endParaRPr>
          </a:p>
        </p:txBody>
      </p:sp>
      <p:cxnSp>
        <p:nvCxnSpPr>
          <p:cNvPr id="25" name="Straight Connector 24"/>
          <p:cNvCxnSpPr/>
          <p:nvPr/>
        </p:nvCxnSpPr>
        <p:spPr>
          <a:xfrm flipH="1">
            <a:off x="874895" y="7471143"/>
            <a:ext cx="8269111" cy="0"/>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756953" y="2656743"/>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rgbClr val="31859C"/>
                </a:solidFill>
              </a:rPr>
              <a:t>37%</a:t>
            </a:r>
            <a:endParaRPr lang="en-US" sz="1800" dirty="0">
              <a:solidFill>
                <a:srgbClr val="31859C"/>
              </a:solidFill>
            </a:endParaRPr>
          </a:p>
        </p:txBody>
      </p:sp>
      <p:sp>
        <p:nvSpPr>
          <p:cNvPr id="38" name="TextBox 37"/>
          <p:cNvSpPr txBox="1"/>
          <p:nvPr/>
        </p:nvSpPr>
        <p:spPr>
          <a:xfrm>
            <a:off x="4028917" y="1403167"/>
            <a:ext cx="1987909" cy="584776"/>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600" dirty="0" smtClean="0">
                <a:solidFill>
                  <a:schemeClr val="tx1">
                    <a:lumMod val="65000"/>
                    <a:lumOff val="35000"/>
                  </a:schemeClr>
                </a:solidFill>
              </a:rPr>
              <a:t>ACTUAL</a:t>
            </a:r>
          </a:p>
          <a:p>
            <a:pPr algn="r"/>
            <a:r>
              <a:rPr lang="en-US" sz="1600" dirty="0" smtClean="0">
                <a:solidFill>
                  <a:schemeClr val="tx1">
                    <a:lumMod val="65000"/>
                    <a:lumOff val="35000"/>
                  </a:schemeClr>
                </a:solidFill>
              </a:rPr>
              <a:t>REARREST RATE</a:t>
            </a:r>
            <a:endParaRPr lang="en-US" sz="1600" dirty="0">
              <a:solidFill>
                <a:schemeClr val="tx1">
                  <a:lumMod val="65000"/>
                  <a:lumOff val="35000"/>
                </a:schemeClr>
              </a:solidFill>
            </a:endParaRPr>
          </a:p>
        </p:txBody>
      </p:sp>
      <p:sp>
        <p:nvSpPr>
          <p:cNvPr id="39" name="TextBox 38"/>
          <p:cNvSpPr txBox="1"/>
          <p:nvPr/>
        </p:nvSpPr>
        <p:spPr>
          <a:xfrm>
            <a:off x="4625635" y="2254830"/>
            <a:ext cx="1345784"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600" dirty="0" smtClean="0">
                <a:solidFill>
                  <a:srgbClr val="31859C"/>
                </a:solidFill>
              </a:rPr>
              <a:t>46%</a:t>
            </a:r>
            <a:endParaRPr lang="en-US" sz="1600" dirty="0">
              <a:solidFill>
                <a:srgbClr val="31859C"/>
              </a:solidFill>
            </a:endParaRPr>
          </a:p>
        </p:txBody>
      </p:sp>
      <p:sp>
        <p:nvSpPr>
          <p:cNvPr id="40" name="TextBox 39"/>
          <p:cNvSpPr txBox="1"/>
          <p:nvPr/>
        </p:nvSpPr>
        <p:spPr>
          <a:xfrm>
            <a:off x="4625635" y="2666498"/>
            <a:ext cx="1345784" cy="338554"/>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600" dirty="0" smtClean="0">
                <a:solidFill>
                  <a:srgbClr val="31859C"/>
                </a:solidFill>
              </a:rPr>
              <a:t>44%</a:t>
            </a:r>
            <a:endParaRPr lang="en-US" sz="1600" dirty="0">
              <a:solidFill>
                <a:srgbClr val="31859C"/>
              </a:solidFill>
            </a:endParaRPr>
          </a:p>
        </p:txBody>
      </p:sp>
      <p:sp>
        <p:nvSpPr>
          <p:cNvPr id="47" name="Rectangle 46"/>
          <p:cNvSpPr/>
          <p:nvPr/>
        </p:nvSpPr>
        <p:spPr>
          <a:xfrm>
            <a:off x="6123398" y="2265517"/>
            <a:ext cx="1002332" cy="1217715"/>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400" b="1" dirty="0" smtClean="0">
                <a:solidFill>
                  <a:schemeClr val="bg1"/>
                </a:solidFill>
              </a:rPr>
              <a:t>HIGHER</a:t>
            </a:r>
            <a:endParaRPr lang="en-US" sz="1400" b="1" dirty="0">
              <a:solidFill>
                <a:schemeClr val="bg1"/>
              </a:solidFill>
            </a:endParaRPr>
          </a:p>
        </p:txBody>
      </p:sp>
      <p:sp>
        <p:nvSpPr>
          <p:cNvPr id="48" name="Rectangle 47"/>
          <p:cNvSpPr/>
          <p:nvPr/>
        </p:nvSpPr>
        <p:spPr>
          <a:xfrm>
            <a:off x="4596873" y="3681442"/>
            <a:ext cx="1419952" cy="75868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9" name="Rectangle 48"/>
          <p:cNvSpPr/>
          <p:nvPr/>
        </p:nvSpPr>
        <p:spPr>
          <a:xfrm>
            <a:off x="2756952" y="3661656"/>
            <a:ext cx="1543645" cy="7449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270044" y="3618072"/>
            <a:ext cx="961915"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tx1">
                    <a:lumMod val="75000"/>
                    <a:lumOff val="25000"/>
                  </a:schemeClr>
                </a:solidFill>
              </a:rPr>
              <a:t>Harris</a:t>
            </a:r>
            <a:endParaRPr lang="en-US" sz="1800" dirty="0">
              <a:solidFill>
                <a:schemeClr val="tx1">
                  <a:lumMod val="75000"/>
                  <a:lumOff val="25000"/>
                </a:schemeClr>
              </a:solidFill>
            </a:endParaRPr>
          </a:p>
        </p:txBody>
      </p:sp>
      <p:sp>
        <p:nvSpPr>
          <p:cNvPr id="54" name="TextBox 53"/>
          <p:cNvSpPr txBox="1"/>
          <p:nvPr/>
        </p:nvSpPr>
        <p:spPr>
          <a:xfrm>
            <a:off x="2756954" y="3628227"/>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75000"/>
                    <a:lumOff val="25000"/>
                  </a:schemeClr>
                </a:solidFill>
              </a:rPr>
              <a:t>37%</a:t>
            </a:r>
            <a:endParaRPr lang="en-US" sz="1800" dirty="0">
              <a:solidFill>
                <a:schemeClr val="tx1">
                  <a:lumMod val="75000"/>
                  <a:lumOff val="25000"/>
                </a:schemeClr>
              </a:solidFill>
            </a:endParaRPr>
          </a:p>
        </p:txBody>
      </p:sp>
      <p:sp>
        <p:nvSpPr>
          <p:cNvPr id="55" name="TextBox 54"/>
          <p:cNvSpPr txBox="1"/>
          <p:nvPr/>
        </p:nvSpPr>
        <p:spPr>
          <a:xfrm>
            <a:off x="1049165" y="3986571"/>
            <a:ext cx="1182793"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tx1">
                    <a:lumMod val="75000"/>
                    <a:lumOff val="25000"/>
                  </a:schemeClr>
                </a:solidFill>
              </a:rPr>
              <a:t>Lubbock</a:t>
            </a:r>
            <a:endParaRPr lang="en-US" sz="1800" dirty="0">
              <a:solidFill>
                <a:schemeClr val="tx1">
                  <a:lumMod val="75000"/>
                  <a:lumOff val="25000"/>
                </a:schemeClr>
              </a:solidFill>
            </a:endParaRPr>
          </a:p>
        </p:txBody>
      </p:sp>
      <p:sp>
        <p:nvSpPr>
          <p:cNvPr id="56" name="TextBox 55"/>
          <p:cNvSpPr txBox="1"/>
          <p:nvPr/>
        </p:nvSpPr>
        <p:spPr>
          <a:xfrm>
            <a:off x="2756954" y="4006471"/>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75000"/>
                    <a:lumOff val="25000"/>
                  </a:schemeClr>
                </a:solidFill>
              </a:rPr>
              <a:t>33%</a:t>
            </a:r>
            <a:endParaRPr lang="en-US" sz="1800" dirty="0">
              <a:solidFill>
                <a:schemeClr val="tx1">
                  <a:lumMod val="75000"/>
                  <a:lumOff val="25000"/>
                </a:schemeClr>
              </a:solidFill>
            </a:endParaRPr>
          </a:p>
        </p:txBody>
      </p:sp>
      <p:sp>
        <p:nvSpPr>
          <p:cNvPr id="60" name="TextBox 59"/>
          <p:cNvSpPr txBox="1"/>
          <p:nvPr/>
        </p:nvSpPr>
        <p:spPr>
          <a:xfrm>
            <a:off x="4638515" y="3637983"/>
            <a:ext cx="134578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75000"/>
                    <a:lumOff val="25000"/>
                  </a:schemeClr>
                </a:solidFill>
              </a:rPr>
              <a:t>39%</a:t>
            </a:r>
            <a:endParaRPr lang="en-US" sz="1800" dirty="0">
              <a:solidFill>
                <a:schemeClr val="tx1">
                  <a:lumMod val="75000"/>
                  <a:lumOff val="25000"/>
                </a:schemeClr>
              </a:solidFill>
            </a:endParaRPr>
          </a:p>
        </p:txBody>
      </p:sp>
      <p:sp>
        <p:nvSpPr>
          <p:cNvPr id="61" name="TextBox 60"/>
          <p:cNvSpPr txBox="1"/>
          <p:nvPr/>
        </p:nvSpPr>
        <p:spPr>
          <a:xfrm>
            <a:off x="4638515" y="4016227"/>
            <a:ext cx="134578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tx1">
                    <a:lumMod val="75000"/>
                    <a:lumOff val="25000"/>
                  </a:schemeClr>
                </a:solidFill>
              </a:rPr>
              <a:t>33%</a:t>
            </a:r>
            <a:endParaRPr lang="en-US" sz="1800" dirty="0">
              <a:solidFill>
                <a:schemeClr val="tx1">
                  <a:lumMod val="75000"/>
                  <a:lumOff val="25000"/>
                </a:schemeClr>
              </a:solidFill>
            </a:endParaRPr>
          </a:p>
        </p:txBody>
      </p:sp>
      <p:sp>
        <p:nvSpPr>
          <p:cNvPr id="62" name="Rectangle 61"/>
          <p:cNvSpPr/>
          <p:nvPr/>
        </p:nvSpPr>
        <p:spPr>
          <a:xfrm>
            <a:off x="6123400" y="3657289"/>
            <a:ext cx="1002330" cy="758683"/>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400" b="1" dirty="0" smtClean="0">
                <a:solidFill>
                  <a:schemeClr val="bg1"/>
                </a:solidFill>
              </a:rPr>
              <a:t>AS</a:t>
            </a:r>
          </a:p>
          <a:p>
            <a:pPr algn="ctr"/>
            <a:r>
              <a:rPr lang="en-US" sz="1400" b="1" dirty="0" smtClean="0">
                <a:solidFill>
                  <a:schemeClr val="bg1"/>
                </a:solidFill>
              </a:rPr>
              <a:t>EXPECTED</a:t>
            </a:r>
            <a:endParaRPr lang="en-US" sz="1400" b="1" dirty="0">
              <a:solidFill>
                <a:schemeClr val="bg1"/>
              </a:solidFill>
            </a:endParaRPr>
          </a:p>
        </p:txBody>
      </p:sp>
      <p:sp>
        <p:nvSpPr>
          <p:cNvPr id="67" name="TextBox 66"/>
          <p:cNvSpPr txBox="1"/>
          <p:nvPr/>
        </p:nvSpPr>
        <p:spPr>
          <a:xfrm>
            <a:off x="1270042" y="5339632"/>
            <a:ext cx="961916"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1">
                    <a:lumMod val="75000"/>
                  </a:schemeClr>
                </a:solidFill>
              </a:rPr>
              <a:t>El Paso</a:t>
            </a:r>
          </a:p>
        </p:txBody>
      </p:sp>
      <p:sp>
        <p:nvSpPr>
          <p:cNvPr id="68" name="TextBox 67"/>
          <p:cNvSpPr txBox="1"/>
          <p:nvPr/>
        </p:nvSpPr>
        <p:spPr>
          <a:xfrm>
            <a:off x="1159605" y="4567551"/>
            <a:ext cx="1072355"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1">
                    <a:lumMod val="75000"/>
                  </a:schemeClr>
                </a:solidFill>
              </a:rPr>
              <a:t>Cameron</a:t>
            </a:r>
            <a:endParaRPr lang="en-US" sz="1800" dirty="0">
              <a:solidFill>
                <a:schemeClr val="accent1">
                  <a:lumMod val="75000"/>
                </a:schemeClr>
              </a:solidFill>
            </a:endParaRPr>
          </a:p>
        </p:txBody>
      </p:sp>
      <p:sp>
        <p:nvSpPr>
          <p:cNvPr id="69" name="TextBox 68"/>
          <p:cNvSpPr txBox="1"/>
          <p:nvPr/>
        </p:nvSpPr>
        <p:spPr>
          <a:xfrm>
            <a:off x="2756955" y="4577704"/>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34%</a:t>
            </a:r>
            <a:endParaRPr lang="en-US" sz="1800" dirty="0">
              <a:solidFill>
                <a:schemeClr val="accent1">
                  <a:lumMod val="75000"/>
                </a:schemeClr>
              </a:solidFill>
            </a:endParaRPr>
          </a:p>
        </p:txBody>
      </p:sp>
      <p:sp>
        <p:nvSpPr>
          <p:cNvPr id="70" name="TextBox 69"/>
          <p:cNvSpPr txBox="1"/>
          <p:nvPr/>
        </p:nvSpPr>
        <p:spPr>
          <a:xfrm>
            <a:off x="1159604" y="4919336"/>
            <a:ext cx="1072355"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pPr algn="r"/>
            <a:r>
              <a:rPr lang="en-US" sz="1800" dirty="0" smtClean="0">
                <a:solidFill>
                  <a:schemeClr val="accent1">
                    <a:lumMod val="75000"/>
                  </a:schemeClr>
                </a:solidFill>
              </a:rPr>
              <a:t>Dallas</a:t>
            </a:r>
            <a:endParaRPr lang="en-US" sz="1800" dirty="0">
              <a:solidFill>
                <a:schemeClr val="accent1">
                  <a:lumMod val="75000"/>
                </a:schemeClr>
              </a:solidFill>
            </a:endParaRPr>
          </a:p>
        </p:txBody>
      </p:sp>
      <p:sp>
        <p:nvSpPr>
          <p:cNvPr id="71" name="TextBox 70"/>
          <p:cNvSpPr txBox="1"/>
          <p:nvPr/>
        </p:nvSpPr>
        <p:spPr>
          <a:xfrm>
            <a:off x="2756955" y="4974764"/>
            <a:ext cx="1464677"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31%</a:t>
            </a:r>
            <a:endParaRPr lang="en-US" sz="1800" dirty="0">
              <a:solidFill>
                <a:schemeClr val="accent1">
                  <a:lumMod val="75000"/>
                </a:schemeClr>
              </a:solidFill>
            </a:endParaRPr>
          </a:p>
        </p:txBody>
      </p:sp>
      <p:sp>
        <p:nvSpPr>
          <p:cNvPr id="75" name="TextBox 74"/>
          <p:cNvSpPr txBox="1"/>
          <p:nvPr/>
        </p:nvSpPr>
        <p:spPr>
          <a:xfrm>
            <a:off x="4651395" y="4587459"/>
            <a:ext cx="134578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28%</a:t>
            </a:r>
            <a:endParaRPr lang="en-US" sz="1800" dirty="0">
              <a:solidFill>
                <a:schemeClr val="accent1">
                  <a:lumMod val="75000"/>
                </a:schemeClr>
              </a:solidFill>
            </a:endParaRPr>
          </a:p>
        </p:txBody>
      </p:sp>
      <p:sp>
        <p:nvSpPr>
          <p:cNvPr id="76" name="TextBox 75"/>
          <p:cNvSpPr txBox="1"/>
          <p:nvPr/>
        </p:nvSpPr>
        <p:spPr>
          <a:xfrm>
            <a:off x="4651395" y="4996363"/>
            <a:ext cx="1345784" cy="369332"/>
          </a:xfrm>
          <a:prstGeom prst="rect">
            <a:avLst/>
          </a:prstGeom>
          <a:noFill/>
          <a:ln>
            <a:noFill/>
          </a:ln>
        </p:spPr>
        <p:txBody>
          <a:bodyPr wrap="square" rtlCol="0">
            <a:spAutoFit/>
          </a:bodyPr>
          <a:lstStyle>
            <a:defPPr>
              <a:defRPr lang="en-US"/>
            </a:defPPr>
            <a:lvl1pPr algn="ctr">
              <a:defRPr sz="1400" b="1">
                <a:solidFill>
                  <a:schemeClr val="bg1"/>
                </a:solidFill>
              </a:defRPr>
            </a:lvl1pPr>
          </a:lstStyle>
          <a:p>
            <a:r>
              <a:rPr lang="en-US" sz="1800" dirty="0" smtClean="0">
                <a:solidFill>
                  <a:schemeClr val="accent1">
                    <a:lumMod val="75000"/>
                  </a:schemeClr>
                </a:solidFill>
              </a:rPr>
              <a:t>27%</a:t>
            </a:r>
            <a:endParaRPr lang="en-US" sz="1800" dirty="0">
              <a:solidFill>
                <a:schemeClr val="accent1">
                  <a:lumMod val="75000"/>
                </a:schemeClr>
              </a:solidFill>
            </a:endParaRPr>
          </a:p>
        </p:txBody>
      </p:sp>
      <p:sp>
        <p:nvSpPr>
          <p:cNvPr id="77" name="Rectangle 76"/>
          <p:cNvSpPr/>
          <p:nvPr/>
        </p:nvSpPr>
        <p:spPr>
          <a:xfrm>
            <a:off x="6123404" y="4598145"/>
            <a:ext cx="1002329" cy="12613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400" b="1" dirty="0" smtClean="0">
                <a:solidFill>
                  <a:schemeClr val="bg1"/>
                </a:solidFill>
              </a:rPr>
              <a:t>LOWER</a:t>
            </a:r>
          </a:p>
        </p:txBody>
      </p:sp>
    </p:spTree>
    <p:extLst>
      <p:ext uri="{BB962C8B-B14F-4D97-AF65-F5344CB8AC3E}">
        <p14:creationId xmlns:p14="http://schemas.microsoft.com/office/powerpoint/2010/main" val="52151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41" grpId="0"/>
      <p:bldP spid="32" grpId="0"/>
      <p:bldP spid="7" grpId="0"/>
      <p:bldP spid="11" grpId="0"/>
      <p:bldP spid="12" grpId="0"/>
      <p:bldP spid="13" grpId="0"/>
      <p:bldP spid="19" grpId="0"/>
      <p:bldP spid="31" grpId="0"/>
      <p:bldP spid="38" grpId="0"/>
      <p:bldP spid="39" grpId="0"/>
      <p:bldP spid="40" grpId="0"/>
      <p:bldP spid="47" grpId="0" animBg="1"/>
      <p:bldP spid="53" grpId="0"/>
      <p:bldP spid="54" grpId="0"/>
      <p:bldP spid="55" grpId="0"/>
      <p:bldP spid="56" grpId="0"/>
      <p:bldP spid="60" grpId="0"/>
      <p:bldP spid="61" grpId="0"/>
      <p:bldP spid="62" grpId="0" animBg="1"/>
      <p:bldP spid="67" grpId="0"/>
      <p:bldP spid="68" grpId="0"/>
      <p:bldP spid="69" grpId="0"/>
      <p:bldP spid="70" grpId="0"/>
      <p:bldP spid="71" grpId="0"/>
      <p:bldP spid="75" grpId="0"/>
      <p:bldP spid="76"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vert="horz" lIns="91440" tIns="45720" rIns="91440" bIns="45720" rtlCol="0" anchor="ctr">
            <a:normAutofit/>
          </a:bodyPr>
          <a:lstStyle/>
          <a:p>
            <a:r>
              <a:rPr lang="en-US" dirty="0">
                <a:solidFill>
                  <a:srgbClr val="000000"/>
                </a:solidFill>
              </a:rPr>
              <a:t>Key </a:t>
            </a:r>
            <a:r>
              <a:rPr lang="en-US" dirty="0" smtClean="0">
                <a:solidFill>
                  <a:srgbClr val="000000"/>
                </a:solidFill>
              </a:rPr>
              <a:t>Takeaways for Texas</a:t>
            </a:r>
            <a:endParaRPr lang="en-US" dirty="0">
              <a:solidFill>
                <a:srgbClr val="000000"/>
              </a:solidFill>
            </a:endParaRPr>
          </a:p>
        </p:txBody>
      </p:sp>
      <p:sp>
        <p:nvSpPr>
          <p:cNvPr id="4" name="TextBox 3"/>
          <p:cNvSpPr txBox="1"/>
          <p:nvPr/>
        </p:nvSpPr>
        <p:spPr>
          <a:xfrm>
            <a:off x="590737" y="1342559"/>
            <a:ext cx="8053611" cy="4739759"/>
          </a:xfrm>
          <a:prstGeom prst="rect">
            <a:avLst/>
          </a:prstGeom>
          <a:noFill/>
          <a:ln>
            <a:noFill/>
          </a:ln>
        </p:spPr>
        <p:txBody>
          <a:bodyPr wrap="square" rtlCol="0">
            <a:spAutoFit/>
          </a:bodyPr>
          <a:lstStyle>
            <a:defPPr>
              <a:defRPr lang="en-US"/>
            </a:defPPr>
            <a:lvl1pPr algn="ctr">
              <a:defRPr sz="2400" b="1">
                <a:solidFill>
                  <a:schemeClr val="tx1">
                    <a:lumMod val="65000"/>
                    <a:lumOff val="35000"/>
                  </a:schemeClr>
                </a:solidFill>
              </a:defRPr>
            </a:lvl1pPr>
          </a:lstStyle>
          <a:p>
            <a:pPr marL="457200" indent="-457200" algn="l" defTabSz="457200">
              <a:spcAft>
                <a:spcPts val="2400"/>
              </a:spcAft>
              <a:buAutoNum type="arabicPeriod"/>
            </a:pPr>
            <a:r>
              <a:rPr lang="en-US" sz="2200" dirty="0" smtClean="0">
                <a:solidFill>
                  <a:prstClr val="black">
                    <a:lumMod val="65000"/>
                    <a:lumOff val="35000"/>
                  </a:prstClr>
                </a:solidFill>
              </a:rPr>
              <a:t>Texas </a:t>
            </a:r>
            <a:r>
              <a:rPr lang="en-US" sz="2200" dirty="0">
                <a:solidFill>
                  <a:prstClr val="black">
                    <a:lumMod val="65000"/>
                    <a:lumOff val="35000"/>
                  </a:prstClr>
                </a:solidFill>
              </a:rPr>
              <a:t>has reduced the number of youth incarcerated in its state-run secure facilities without compromising public </a:t>
            </a:r>
            <a:r>
              <a:rPr lang="en-US" sz="2200" dirty="0" smtClean="0">
                <a:solidFill>
                  <a:prstClr val="black">
                    <a:lumMod val="65000"/>
                    <a:lumOff val="35000"/>
                  </a:prstClr>
                </a:solidFill>
              </a:rPr>
              <a:t>safety.</a:t>
            </a:r>
          </a:p>
          <a:p>
            <a:pPr marL="457200" indent="-457200" algn="l">
              <a:spcAft>
                <a:spcPts val="2400"/>
              </a:spcAft>
              <a:buFontTx/>
              <a:buAutoNum type="arabicPeriod"/>
            </a:pPr>
            <a:r>
              <a:rPr lang="en-US" sz="2200" dirty="0" smtClean="0">
                <a:solidFill>
                  <a:prstClr val="black">
                    <a:lumMod val="65000"/>
                    <a:lumOff val="35000"/>
                  </a:prstClr>
                </a:solidFill>
              </a:rPr>
              <a:t>Youth </a:t>
            </a:r>
            <a:r>
              <a:rPr lang="en-US" sz="2200" dirty="0">
                <a:solidFill>
                  <a:prstClr val="black">
                    <a:lumMod val="65000"/>
                    <a:lumOff val="35000"/>
                  </a:prstClr>
                </a:solidFill>
              </a:rPr>
              <a:t>supervised “closer to home” have lower </a:t>
            </a:r>
            <a:r>
              <a:rPr lang="en-US" sz="2200" dirty="0" err="1">
                <a:solidFill>
                  <a:prstClr val="black">
                    <a:lumMod val="65000"/>
                    <a:lumOff val="35000"/>
                  </a:prstClr>
                </a:solidFill>
              </a:rPr>
              <a:t>rearrest</a:t>
            </a:r>
            <a:r>
              <a:rPr lang="en-US" sz="2200" dirty="0">
                <a:solidFill>
                  <a:prstClr val="black">
                    <a:lumMod val="65000"/>
                    <a:lumOff val="35000"/>
                  </a:prstClr>
                </a:solidFill>
              </a:rPr>
              <a:t> rates than similar youth released from state-run secure </a:t>
            </a:r>
            <a:r>
              <a:rPr lang="en-US" sz="2200" dirty="0" smtClean="0">
                <a:solidFill>
                  <a:prstClr val="black">
                    <a:lumMod val="65000"/>
                    <a:lumOff val="35000"/>
                  </a:prstClr>
                </a:solidFill>
              </a:rPr>
              <a:t>facilities. </a:t>
            </a:r>
          </a:p>
          <a:p>
            <a:pPr marL="457200" indent="-457200" algn="l">
              <a:spcAft>
                <a:spcPts val="2400"/>
              </a:spcAft>
              <a:buFontTx/>
              <a:buAutoNum type="arabicPeriod"/>
            </a:pPr>
            <a:r>
              <a:rPr lang="en-US" sz="2200" dirty="0" smtClean="0">
                <a:solidFill>
                  <a:srgbClr val="595959"/>
                </a:solidFill>
              </a:rPr>
              <a:t>The </a:t>
            </a:r>
            <a:r>
              <a:rPr lang="en-US" sz="2200" dirty="0">
                <a:solidFill>
                  <a:srgbClr val="595959"/>
                </a:solidFill>
              </a:rPr>
              <a:t>state has invested some of the hundreds of millions saved, which resulted from the closure of eight state-run secure facilities, in </a:t>
            </a:r>
            <a:r>
              <a:rPr lang="en-US" sz="2200" dirty="0" smtClean="0">
                <a:solidFill>
                  <a:srgbClr val="595959"/>
                </a:solidFill>
              </a:rPr>
              <a:t>community-based </a:t>
            </a:r>
            <a:r>
              <a:rPr lang="en-US" sz="2200" dirty="0">
                <a:solidFill>
                  <a:srgbClr val="595959"/>
                </a:solidFill>
              </a:rPr>
              <a:t>supervision and services.</a:t>
            </a:r>
          </a:p>
          <a:p>
            <a:pPr marL="457200" indent="-457200" algn="l">
              <a:spcAft>
                <a:spcPts val="2400"/>
              </a:spcAft>
              <a:buFontTx/>
              <a:buAutoNum type="arabicPeriod"/>
            </a:pPr>
            <a:r>
              <a:rPr lang="en-US" sz="2200" dirty="0" smtClean="0">
                <a:solidFill>
                  <a:prstClr val="black">
                    <a:lumMod val="65000"/>
                    <a:lumOff val="35000"/>
                  </a:prstClr>
                </a:solidFill>
              </a:rPr>
              <a:t>Recidivism </a:t>
            </a:r>
            <a:r>
              <a:rPr lang="en-US" sz="2200" dirty="0">
                <a:solidFill>
                  <a:prstClr val="black">
                    <a:lumMod val="65000"/>
                    <a:lumOff val="35000"/>
                  </a:prstClr>
                </a:solidFill>
              </a:rPr>
              <a:t>rates for youth under community supervision have not improved since the reforms.  Texas is not realizing the full potential of its investment in community based supervision and </a:t>
            </a:r>
            <a:r>
              <a:rPr lang="en-US" sz="2200" dirty="0" smtClean="0">
                <a:solidFill>
                  <a:prstClr val="black">
                    <a:lumMod val="65000"/>
                    <a:lumOff val="35000"/>
                  </a:prstClr>
                </a:solidFill>
              </a:rPr>
              <a:t>services</a:t>
            </a:r>
            <a:endParaRPr lang="en-US" sz="2200" dirty="0"/>
          </a:p>
        </p:txBody>
      </p:sp>
    </p:spTree>
    <p:extLst>
      <p:ext uri="{BB962C8B-B14F-4D97-AF65-F5344CB8AC3E}">
        <p14:creationId xmlns:p14="http://schemas.microsoft.com/office/powerpoint/2010/main" val="1471172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dirty="0"/>
              <a:t>Report </a:t>
            </a:r>
            <a:r>
              <a:rPr lang="en-US" dirty="0" smtClean="0"/>
              <a:t>released Jan. </a:t>
            </a:r>
            <a:r>
              <a:rPr lang="en-US" dirty="0"/>
              <a:t>29, 2015 at </a:t>
            </a:r>
            <a:r>
              <a:rPr lang="en-US" dirty="0" smtClean="0"/>
              <a:t>TX Supreme </a:t>
            </a:r>
            <a:r>
              <a:rPr lang="en-US" dirty="0"/>
              <a:t>C</a:t>
            </a:r>
            <a:r>
              <a:rPr lang="en-US" dirty="0" smtClean="0"/>
              <a:t>ourt</a:t>
            </a:r>
            <a:endParaRPr lang="en-US" dirty="0"/>
          </a:p>
        </p:txBody>
      </p:sp>
      <p:pic>
        <p:nvPicPr>
          <p:cNvPr id="5" name="Picture 4" descr="_DSC615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1532" y="1169954"/>
            <a:ext cx="4078942" cy="2724607"/>
          </a:xfrm>
          <a:prstGeom prst="rect">
            <a:avLst/>
          </a:prstGeom>
        </p:spPr>
      </p:pic>
      <p:pic>
        <p:nvPicPr>
          <p:cNvPr id="7" name="Picture 6" descr="_DSC61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4" y="3575483"/>
            <a:ext cx="4310244" cy="2879108"/>
          </a:xfrm>
          <a:prstGeom prst="rect">
            <a:avLst/>
          </a:prstGeom>
        </p:spPr>
      </p:pic>
      <p:pic>
        <p:nvPicPr>
          <p:cNvPr id="6" name="Picture 5" descr="_DSC577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6" y="1169956"/>
            <a:ext cx="4347882" cy="2904249"/>
          </a:xfrm>
          <a:prstGeom prst="rect">
            <a:avLst/>
          </a:prstGeom>
        </p:spPr>
      </p:pic>
      <p:pic>
        <p:nvPicPr>
          <p:cNvPr id="2" name="Picture 1" descr="_DSC604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0143" y="4074203"/>
            <a:ext cx="3130086" cy="2090799"/>
          </a:xfrm>
          <a:prstGeom prst="rect">
            <a:avLst/>
          </a:prstGeom>
        </p:spPr>
      </p:pic>
    </p:spTree>
    <p:extLst>
      <p:ext uri="{BB962C8B-B14F-4D97-AF65-F5344CB8AC3E}">
        <p14:creationId xmlns:p14="http://schemas.microsoft.com/office/powerpoint/2010/main" val="2035126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0228" y="1401510"/>
            <a:ext cx="3021519" cy="1200329"/>
          </a:xfrm>
          <a:prstGeom prst="rect">
            <a:avLst/>
          </a:prstGeom>
          <a:noFill/>
          <a:ln w="28575" cmpd="sng">
            <a:solidFill>
              <a:srgbClr val="FFFFFF"/>
            </a:solidFill>
          </a:ln>
        </p:spPr>
        <p:txBody>
          <a:bodyPr wrap="square" rtlCol="0">
            <a:spAutoFit/>
          </a:bodyPr>
          <a:lstStyle/>
          <a:p>
            <a:pPr algn="ctr" defTabSz="457200"/>
            <a:r>
              <a:rPr lang="en-US" b="1" i="1" dirty="0" smtClean="0">
                <a:solidFill>
                  <a:schemeClr val="tx1">
                    <a:lumMod val="65000"/>
                    <a:lumOff val="35000"/>
                  </a:schemeClr>
                </a:solidFill>
              </a:rPr>
              <a:t>Report Finding:</a:t>
            </a:r>
          </a:p>
          <a:p>
            <a:pPr algn="ctr" defTabSz="457200"/>
            <a:r>
              <a:rPr lang="en-US" b="1" dirty="0" smtClean="0">
                <a:solidFill>
                  <a:schemeClr val="tx1">
                    <a:lumMod val="65000"/>
                    <a:lumOff val="35000"/>
                  </a:schemeClr>
                </a:solidFill>
              </a:rPr>
              <a:t>Youth </a:t>
            </a:r>
            <a:r>
              <a:rPr lang="en-US" b="1" dirty="0">
                <a:solidFill>
                  <a:schemeClr val="tx1">
                    <a:lumMod val="65000"/>
                    <a:lumOff val="35000"/>
                  </a:schemeClr>
                </a:solidFill>
              </a:rPr>
              <a:t>released from state-run secure  facilities were 21% more likely to rearrested</a:t>
            </a:r>
          </a:p>
        </p:txBody>
      </p:sp>
      <p:sp>
        <p:nvSpPr>
          <p:cNvPr id="3" name="Text Placeholder 2"/>
          <p:cNvSpPr>
            <a:spLocks noGrp="1"/>
          </p:cNvSpPr>
          <p:nvPr>
            <p:ph type="body" sz="quarter" idx="10"/>
          </p:nvPr>
        </p:nvSpPr>
        <p:spPr>
          <a:xfrm>
            <a:off x="0" y="1"/>
            <a:ext cx="9144000" cy="1027113"/>
          </a:xfrm>
        </p:spPr>
        <p:txBody>
          <a:bodyPr>
            <a:noAutofit/>
          </a:bodyPr>
          <a:lstStyle/>
          <a:p>
            <a:pPr marL="0" lvl="1" indent="0" algn="ctr">
              <a:buNone/>
            </a:pPr>
            <a:r>
              <a:rPr lang="en-US" sz="3200" dirty="0" smtClean="0">
                <a:solidFill>
                  <a:srgbClr val="2B3D4B"/>
                </a:solidFill>
              </a:rPr>
              <a:t>Legislation passed in response to report findings</a:t>
            </a:r>
            <a:endParaRPr lang="en-US" sz="3200" dirty="0">
              <a:solidFill>
                <a:srgbClr val="2B3D4B"/>
              </a:solidFill>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1288"/>
          <a:stretch/>
        </p:blipFill>
        <p:spPr>
          <a:xfrm rot="20860265">
            <a:off x="581737" y="1915328"/>
            <a:ext cx="2597753" cy="3331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953000" y="3039071"/>
            <a:ext cx="3886200" cy="984885"/>
          </a:xfrm>
          <a:prstGeom prst="rect">
            <a:avLst/>
          </a:prstGeom>
          <a:solidFill>
            <a:schemeClr val="bg1"/>
          </a:solidFill>
          <a:ln w="28575" cmpd="sng">
            <a:solidFill>
              <a:srgbClr val="FFFFFF"/>
            </a:solidFill>
          </a:ln>
        </p:spPr>
        <p:txBody>
          <a:bodyPr wrap="square" rtlCol="0">
            <a:spAutoFit/>
          </a:bodyPr>
          <a:lstStyle/>
          <a:p>
            <a:pPr algn="ctr" defTabSz="457200"/>
            <a:r>
              <a:rPr lang="en-US" b="1" i="1" dirty="0" smtClean="0">
                <a:solidFill>
                  <a:schemeClr val="accent5">
                    <a:lumMod val="75000"/>
                  </a:schemeClr>
                </a:solidFill>
              </a:rPr>
              <a:t>Texas SB 1630: </a:t>
            </a:r>
          </a:p>
          <a:p>
            <a:pPr algn="ctr" defTabSz="457200"/>
            <a:r>
              <a:rPr lang="en-US" sz="400" b="1" dirty="0" smtClean="0">
                <a:solidFill>
                  <a:schemeClr val="accent5">
                    <a:lumMod val="75000"/>
                  </a:schemeClr>
                </a:solidFill>
              </a:rPr>
              <a:t> </a:t>
            </a:r>
          </a:p>
          <a:p>
            <a:pPr marL="342900" indent="-342900" defTabSz="457200">
              <a:buFont typeface="Wingdings" panose="05000000000000000000" pitchFamily="2" charset="2"/>
              <a:buChar char="ü"/>
            </a:pPr>
            <a:r>
              <a:rPr lang="en-US" b="1" dirty="0" smtClean="0">
                <a:solidFill>
                  <a:schemeClr val="accent5">
                    <a:lumMod val="75000"/>
                  </a:schemeClr>
                </a:solidFill>
              </a:rPr>
              <a:t>Further limits the commitment of youth to state secure facilities</a:t>
            </a:r>
          </a:p>
        </p:txBody>
      </p:sp>
      <p:sp>
        <p:nvSpPr>
          <p:cNvPr id="11" name="TextBox 10"/>
          <p:cNvSpPr txBox="1"/>
          <p:nvPr/>
        </p:nvSpPr>
        <p:spPr>
          <a:xfrm>
            <a:off x="4953000" y="4029669"/>
            <a:ext cx="3810000" cy="923330"/>
          </a:xfrm>
          <a:prstGeom prst="rect">
            <a:avLst/>
          </a:prstGeom>
          <a:solidFill>
            <a:schemeClr val="bg1"/>
          </a:solidFill>
          <a:ln w="28575" cmpd="sng">
            <a:solidFill>
              <a:srgbClr val="FFFFFF"/>
            </a:solidFill>
          </a:ln>
        </p:spPr>
        <p:txBody>
          <a:bodyPr wrap="square" rtlCol="0">
            <a:spAutoFit/>
          </a:bodyPr>
          <a:lstStyle/>
          <a:p>
            <a:pPr marL="342900" indent="-342900" defTabSz="457200">
              <a:buFont typeface="Wingdings" panose="05000000000000000000" pitchFamily="2" charset="2"/>
              <a:buChar char="ü"/>
            </a:pPr>
            <a:r>
              <a:rPr lang="en-US" b="1" dirty="0" smtClean="0">
                <a:solidFill>
                  <a:schemeClr val="accent5">
                    <a:lumMod val="75000"/>
                  </a:schemeClr>
                </a:solidFill>
              </a:rPr>
              <a:t>Requires juvenile departments to develop regionalization plans to keep youth “closer to home”</a:t>
            </a:r>
          </a:p>
        </p:txBody>
      </p:sp>
    </p:spTree>
    <p:extLst>
      <p:ext uri="{BB962C8B-B14F-4D97-AF65-F5344CB8AC3E}">
        <p14:creationId xmlns:p14="http://schemas.microsoft.com/office/powerpoint/2010/main" val="1020521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71802" y="1143001"/>
            <a:ext cx="3021519" cy="1754327"/>
          </a:xfrm>
          <a:prstGeom prst="rect">
            <a:avLst/>
          </a:prstGeom>
          <a:noFill/>
          <a:ln w="28575" cmpd="sng">
            <a:solidFill>
              <a:srgbClr val="FFFFFF"/>
            </a:solidFill>
          </a:ln>
        </p:spPr>
        <p:txBody>
          <a:bodyPr wrap="square" rtlCol="0">
            <a:spAutoFit/>
          </a:bodyPr>
          <a:lstStyle/>
          <a:p>
            <a:pPr algn="ctr" defTabSz="457200"/>
            <a:r>
              <a:rPr lang="en-US" b="1" i="1" dirty="0" smtClean="0">
                <a:solidFill>
                  <a:schemeClr val="tx1">
                    <a:lumMod val="65000"/>
                    <a:lumOff val="35000"/>
                  </a:schemeClr>
                </a:solidFill>
              </a:rPr>
              <a:t>Report Finding:</a:t>
            </a:r>
          </a:p>
          <a:p>
            <a:pPr algn="ctr" defTabSz="457200"/>
            <a:r>
              <a:rPr lang="en-US" b="1" dirty="0" smtClean="0">
                <a:solidFill>
                  <a:schemeClr val="tx1">
                    <a:lumMod val="65000"/>
                    <a:lumOff val="35000"/>
                  </a:schemeClr>
                </a:solidFill>
              </a:rPr>
              <a:t>Gaps in use of best practice have kept Texas from realizing the full potential of their investment in community interventions</a:t>
            </a:r>
            <a:endParaRPr lang="en-US" b="1" dirty="0">
              <a:solidFill>
                <a:schemeClr val="tx1">
                  <a:lumMod val="65000"/>
                  <a:lumOff val="35000"/>
                </a:schemeClr>
              </a:solidFill>
            </a:endParaRPr>
          </a:p>
        </p:txBody>
      </p:sp>
      <p:sp>
        <p:nvSpPr>
          <p:cNvPr id="3" name="Text Placeholder 2"/>
          <p:cNvSpPr>
            <a:spLocks noGrp="1"/>
          </p:cNvSpPr>
          <p:nvPr>
            <p:ph type="body" sz="quarter" idx="10"/>
          </p:nvPr>
        </p:nvSpPr>
        <p:spPr>
          <a:xfrm>
            <a:off x="0" y="1"/>
            <a:ext cx="9144000" cy="1027113"/>
          </a:xfrm>
        </p:spPr>
        <p:txBody>
          <a:bodyPr>
            <a:noAutofit/>
          </a:bodyPr>
          <a:lstStyle/>
          <a:p>
            <a:pPr marL="0" lvl="1" indent="0" algn="ctr">
              <a:buNone/>
            </a:pPr>
            <a:r>
              <a:rPr lang="en-US" sz="3200" dirty="0" smtClean="0">
                <a:solidFill>
                  <a:srgbClr val="2B3D4B"/>
                </a:solidFill>
              </a:rPr>
              <a:t>Legislation passed in response to report findings</a:t>
            </a:r>
            <a:endParaRPr lang="en-US" sz="3200" dirty="0">
              <a:solidFill>
                <a:srgbClr val="2B3D4B"/>
              </a:solidFill>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b="1288"/>
          <a:stretch/>
        </p:blipFill>
        <p:spPr>
          <a:xfrm rot="20860265">
            <a:off x="567373" y="1908271"/>
            <a:ext cx="2521037" cy="3233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800600" y="2971800"/>
            <a:ext cx="4191000" cy="1261884"/>
          </a:xfrm>
          <a:prstGeom prst="rect">
            <a:avLst/>
          </a:prstGeom>
          <a:noFill/>
          <a:ln w="28575" cmpd="sng">
            <a:noFill/>
          </a:ln>
        </p:spPr>
        <p:txBody>
          <a:bodyPr wrap="square" rtlCol="0">
            <a:spAutoFit/>
          </a:bodyPr>
          <a:lstStyle/>
          <a:p>
            <a:pPr algn="ctr" defTabSz="457200"/>
            <a:r>
              <a:rPr lang="en-US" b="1" i="1" dirty="0" smtClean="0">
                <a:solidFill>
                  <a:schemeClr val="accent5">
                    <a:lumMod val="75000"/>
                  </a:schemeClr>
                </a:solidFill>
              </a:rPr>
              <a:t>Texas SB 1630:</a:t>
            </a:r>
          </a:p>
          <a:p>
            <a:pPr algn="ctr" defTabSz="457200"/>
            <a:r>
              <a:rPr lang="en-US" sz="400" b="1" dirty="0" smtClean="0">
                <a:solidFill>
                  <a:schemeClr val="accent5">
                    <a:lumMod val="75000"/>
                  </a:schemeClr>
                </a:solidFill>
              </a:rPr>
              <a:t>  </a:t>
            </a:r>
          </a:p>
          <a:p>
            <a:pPr marL="342900" indent="-342900" defTabSz="457200">
              <a:buFont typeface="Wingdings" panose="05000000000000000000" pitchFamily="2" charset="2"/>
              <a:buChar char="ü"/>
            </a:pPr>
            <a:r>
              <a:rPr lang="en-US" b="1" dirty="0" smtClean="0">
                <a:solidFill>
                  <a:schemeClr val="accent5">
                    <a:lumMod val="75000"/>
                  </a:schemeClr>
                </a:solidFill>
              </a:rPr>
              <a:t>Requires the development of research- based programs for youth in the community and those committed</a:t>
            </a:r>
          </a:p>
        </p:txBody>
      </p:sp>
      <p:sp>
        <p:nvSpPr>
          <p:cNvPr id="11" name="TextBox 10"/>
          <p:cNvSpPr txBox="1"/>
          <p:nvPr/>
        </p:nvSpPr>
        <p:spPr>
          <a:xfrm>
            <a:off x="4800600" y="4191002"/>
            <a:ext cx="4114800" cy="646331"/>
          </a:xfrm>
          <a:prstGeom prst="rect">
            <a:avLst/>
          </a:prstGeom>
          <a:noFill/>
          <a:ln w="28575" cmpd="sng">
            <a:noFill/>
          </a:ln>
        </p:spPr>
        <p:txBody>
          <a:bodyPr wrap="square" rtlCol="0">
            <a:spAutoFit/>
          </a:bodyPr>
          <a:lstStyle/>
          <a:p>
            <a:pPr marL="342900" indent="-342900" defTabSz="457200">
              <a:buFont typeface="Wingdings" panose="05000000000000000000" pitchFamily="2" charset="2"/>
              <a:buChar char="ü"/>
            </a:pPr>
            <a:r>
              <a:rPr lang="en-US" b="1" dirty="0" smtClean="0">
                <a:solidFill>
                  <a:schemeClr val="accent5">
                    <a:lumMod val="75000"/>
                  </a:schemeClr>
                </a:solidFill>
              </a:rPr>
              <a:t>Establishes performance based goals and ties funding to these goals</a:t>
            </a:r>
          </a:p>
        </p:txBody>
      </p:sp>
      <p:sp>
        <p:nvSpPr>
          <p:cNvPr id="12" name="TextBox 11"/>
          <p:cNvSpPr txBox="1"/>
          <p:nvPr/>
        </p:nvSpPr>
        <p:spPr>
          <a:xfrm>
            <a:off x="4800600" y="4800600"/>
            <a:ext cx="4114800" cy="923330"/>
          </a:xfrm>
          <a:prstGeom prst="rect">
            <a:avLst/>
          </a:prstGeom>
          <a:noFill/>
          <a:ln w="28575" cmpd="sng">
            <a:noFill/>
          </a:ln>
        </p:spPr>
        <p:txBody>
          <a:bodyPr wrap="square" rtlCol="0">
            <a:spAutoFit/>
          </a:bodyPr>
          <a:lstStyle/>
          <a:p>
            <a:pPr marL="342900" indent="-342900" defTabSz="457200">
              <a:buFont typeface="Wingdings" panose="05000000000000000000" pitchFamily="2" charset="2"/>
              <a:buChar char="ü"/>
            </a:pPr>
            <a:r>
              <a:rPr lang="en-US" b="1" dirty="0" smtClean="0">
                <a:solidFill>
                  <a:schemeClr val="accent5">
                    <a:lumMod val="75000"/>
                  </a:schemeClr>
                </a:solidFill>
              </a:rPr>
              <a:t>Creates a new TJJD division responsible for monitoring program quality and accountability</a:t>
            </a:r>
          </a:p>
        </p:txBody>
      </p:sp>
    </p:spTree>
    <p:extLst>
      <p:ext uri="{BB962C8B-B14F-4D97-AF65-F5344CB8AC3E}">
        <p14:creationId xmlns:p14="http://schemas.microsoft.com/office/powerpoint/2010/main" val="19713314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vert="horz" lIns="91440" tIns="45720" rIns="91440" bIns="45720" rtlCol="0" anchor="ctr">
            <a:normAutofit/>
          </a:bodyPr>
          <a:lstStyle/>
          <a:p>
            <a:r>
              <a:rPr lang="en-US" dirty="0" smtClean="0">
                <a:solidFill>
                  <a:srgbClr val="000000"/>
                </a:solidFill>
              </a:rPr>
              <a:t>DOJ can </a:t>
            </a:r>
            <a:r>
              <a:rPr lang="en-US" dirty="0">
                <a:solidFill>
                  <a:srgbClr val="000000"/>
                </a:solidFill>
              </a:rPr>
              <a:t>h</a:t>
            </a:r>
            <a:r>
              <a:rPr lang="en-US" dirty="0" smtClean="0">
                <a:solidFill>
                  <a:srgbClr val="000000"/>
                </a:solidFill>
              </a:rPr>
              <a:t>elp </a:t>
            </a:r>
            <a:r>
              <a:rPr lang="en-US" dirty="0">
                <a:solidFill>
                  <a:srgbClr val="000000"/>
                </a:solidFill>
              </a:rPr>
              <a:t>s</a:t>
            </a:r>
            <a:r>
              <a:rPr lang="en-US" dirty="0" smtClean="0">
                <a:solidFill>
                  <a:srgbClr val="000000"/>
                </a:solidFill>
              </a:rPr>
              <a:t>tates and counties to:</a:t>
            </a:r>
            <a:endParaRPr lang="en-US" dirty="0">
              <a:solidFill>
                <a:srgbClr val="000000"/>
              </a:solidFill>
            </a:endParaRPr>
          </a:p>
        </p:txBody>
      </p:sp>
      <p:sp>
        <p:nvSpPr>
          <p:cNvPr id="4" name="TextBox 3"/>
          <p:cNvSpPr txBox="1"/>
          <p:nvPr/>
        </p:nvSpPr>
        <p:spPr>
          <a:xfrm>
            <a:off x="590737" y="1114149"/>
            <a:ext cx="8053611" cy="5386089"/>
          </a:xfrm>
          <a:prstGeom prst="rect">
            <a:avLst/>
          </a:prstGeom>
          <a:noFill/>
          <a:ln>
            <a:noFill/>
          </a:ln>
        </p:spPr>
        <p:txBody>
          <a:bodyPr wrap="square" rtlCol="0">
            <a:spAutoFit/>
          </a:bodyPr>
          <a:lstStyle>
            <a:defPPr>
              <a:defRPr lang="en-US"/>
            </a:defPPr>
            <a:lvl1pPr algn="ctr">
              <a:defRPr sz="2400" b="1">
                <a:solidFill>
                  <a:schemeClr val="tx1">
                    <a:lumMod val="65000"/>
                    <a:lumOff val="35000"/>
                  </a:schemeClr>
                </a:solidFill>
              </a:defRPr>
            </a:lvl1pPr>
          </a:lstStyle>
          <a:p>
            <a:pPr marL="457200" indent="-457200" algn="l" defTabSz="457200">
              <a:buAutoNum type="arabicPeriod"/>
            </a:pPr>
            <a:r>
              <a:rPr lang="en-US" sz="3200" dirty="0" smtClean="0">
                <a:solidFill>
                  <a:prstClr val="black">
                    <a:lumMod val="65000"/>
                    <a:lumOff val="35000"/>
                  </a:prstClr>
                </a:solidFill>
              </a:rPr>
              <a:t>Take a hard look at impact of reforms they have enacted</a:t>
            </a:r>
          </a:p>
          <a:p>
            <a:pPr algn="l" defTabSz="457200"/>
            <a:endParaRPr lang="en-US" sz="3200" dirty="0" smtClean="0">
              <a:solidFill>
                <a:prstClr val="black">
                  <a:lumMod val="65000"/>
                  <a:lumOff val="35000"/>
                </a:prstClr>
              </a:solidFill>
            </a:endParaRPr>
          </a:p>
          <a:p>
            <a:pPr algn="l" defTabSz="457200"/>
            <a:endParaRPr lang="en-US" sz="3200" dirty="0">
              <a:solidFill>
                <a:prstClr val="black">
                  <a:lumMod val="65000"/>
                  <a:lumOff val="35000"/>
                </a:prstClr>
              </a:solidFill>
            </a:endParaRPr>
          </a:p>
          <a:p>
            <a:pPr marL="457200" indent="-457200" algn="l" defTabSz="457200">
              <a:buAutoNum type="arabicPeriod"/>
            </a:pPr>
            <a:r>
              <a:rPr lang="en-US" sz="3200" dirty="0" smtClean="0">
                <a:solidFill>
                  <a:prstClr val="black">
                    <a:lumMod val="65000"/>
                    <a:lumOff val="35000"/>
                  </a:prstClr>
                </a:solidFill>
              </a:rPr>
              <a:t>Minimize incarceration of youth in state correctional facilities</a:t>
            </a:r>
          </a:p>
          <a:p>
            <a:pPr marL="457200" indent="-457200" algn="l" defTabSz="457200">
              <a:buAutoNum type="arabicPeriod"/>
            </a:pPr>
            <a:endParaRPr lang="en-US" sz="3200" dirty="0">
              <a:solidFill>
                <a:prstClr val="black">
                  <a:lumMod val="65000"/>
                  <a:lumOff val="35000"/>
                </a:prstClr>
              </a:solidFill>
            </a:endParaRPr>
          </a:p>
          <a:p>
            <a:pPr marL="457200" indent="-457200" algn="l" defTabSz="457200">
              <a:buAutoNum type="arabicPeriod"/>
            </a:pPr>
            <a:endParaRPr lang="en-US" sz="3200" dirty="0" smtClean="0">
              <a:solidFill>
                <a:prstClr val="black">
                  <a:lumMod val="65000"/>
                  <a:lumOff val="35000"/>
                </a:prstClr>
              </a:solidFill>
            </a:endParaRPr>
          </a:p>
          <a:p>
            <a:pPr marL="457200" indent="-457200" algn="l" defTabSz="457200">
              <a:buAutoNum type="arabicPeriod"/>
            </a:pPr>
            <a:r>
              <a:rPr lang="en-US" sz="3200" dirty="0" smtClean="0">
                <a:solidFill>
                  <a:prstClr val="black">
                    <a:lumMod val="65000"/>
                    <a:lumOff val="35000"/>
                  </a:prstClr>
                </a:solidFill>
              </a:rPr>
              <a:t>Improve outcomes for youth under community-based supervision</a:t>
            </a:r>
          </a:p>
          <a:p>
            <a:pPr marL="457200" indent="-457200" algn="l" defTabSz="457200">
              <a:buAutoNum type="arabicPeriod"/>
            </a:pPr>
            <a:endParaRPr lang="en-US" dirty="0">
              <a:solidFill>
                <a:prstClr val="black">
                  <a:lumMod val="65000"/>
                  <a:lumOff val="35000"/>
                </a:prstClr>
              </a:solidFill>
            </a:endParaRPr>
          </a:p>
        </p:txBody>
      </p:sp>
    </p:spTree>
    <p:extLst>
      <p:ext uri="{BB962C8B-B14F-4D97-AF65-F5344CB8AC3E}">
        <p14:creationId xmlns:p14="http://schemas.microsoft.com/office/powerpoint/2010/main" val="200189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5251"/>
            <a:ext cx="9144000" cy="6724651"/>
          </a:xfrm>
          <a:prstGeom prst="rect">
            <a:avLst/>
          </a:prstGeom>
          <a:gradFill flip="none" rotWithShape="1">
            <a:gsLst>
              <a:gs pos="0">
                <a:srgbClr val="E6E6E2"/>
              </a:gs>
              <a:gs pos="39000">
                <a:srgbClr val="EDEEE9"/>
              </a:gs>
              <a:gs pos="73000">
                <a:srgbClr val="FFFFFF"/>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0" y="3496591"/>
            <a:ext cx="9144000" cy="1758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523755" y="137606"/>
            <a:ext cx="6095026" cy="938719"/>
          </a:xfrm>
          <a:prstGeom prst="rect">
            <a:avLst/>
          </a:prstGeom>
          <a:noFill/>
        </p:spPr>
        <p:txBody>
          <a:bodyPr wrap="square" rtlCol="0">
            <a:spAutoFit/>
          </a:bodyPr>
          <a:lstStyle/>
          <a:p>
            <a:pPr algn="ctr" defTabSz="1244600">
              <a:lnSpc>
                <a:spcPct val="90000"/>
              </a:lnSpc>
              <a:spcBef>
                <a:spcPct val="0"/>
              </a:spcBef>
              <a:spcAft>
                <a:spcPct val="35000"/>
              </a:spcAft>
            </a:pPr>
            <a:r>
              <a:rPr lang="en-US" sz="6000" b="1" dirty="0">
                <a:solidFill>
                  <a:srgbClr val="000000"/>
                </a:solidFill>
              </a:rPr>
              <a:t>Thank You</a:t>
            </a:r>
          </a:p>
        </p:txBody>
      </p:sp>
      <p:sp>
        <p:nvSpPr>
          <p:cNvPr id="3" name="TextBox 2"/>
          <p:cNvSpPr txBox="1"/>
          <p:nvPr/>
        </p:nvSpPr>
        <p:spPr>
          <a:xfrm>
            <a:off x="145143" y="5586549"/>
            <a:ext cx="8853712" cy="769441"/>
          </a:xfrm>
          <a:prstGeom prst="rect">
            <a:avLst/>
          </a:prstGeom>
          <a:noFill/>
        </p:spPr>
        <p:txBody>
          <a:bodyPr wrap="square" rtlCol="0">
            <a:spAutoFit/>
          </a:bodyPr>
          <a:lstStyle/>
          <a:p>
            <a:pPr algn="ctr"/>
            <a:r>
              <a:rPr lang="en-US" sz="1100" i="1" dirty="0" smtClean="0">
                <a:solidFill>
                  <a:schemeClr val="tx1">
                    <a:lumMod val="50000"/>
                    <a:lumOff val="50000"/>
                  </a:schemeClr>
                </a:solidFill>
                <a:latin typeface="Arial" pitchFamily="34" charset="0"/>
                <a:cs typeface="Arial" pitchFamily="34" charset="0"/>
              </a:rPr>
              <a:t>The </a:t>
            </a:r>
            <a:r>
              <a:rPr lang="en-US" sz="1100" i="1" dirty="0">
                <a:solidFill>
                  <a:schemeClr val="tx1">
                    <a:lumMod val="50000"/>
                    <a:lumOff val="50000"/>
                  </a:schemeClr>
                </a:solidFill>
                <a:latin typeface="Arial" pitchFamily="34" charset="0"/>
                <a:cs typeface="Arial" pitchFamily="34" charset="0"/>
              </a:rPr>
              <a:t>presentation was developed by members of the Council of State Governments Justice Center staff. T</a:t>
            </a:r>
            <a:r>
              <a:rPr lang="en-US" sz="1100" i="1" dirty="0" smtClean="0">
                <a:solidFill>
                  <a:schemeClr val="tx1">
                    <a:lumMod val="50000"/>
                    <a:lumOff val="50000"/>
                  </a:schemeClr>
                </a:solidFill>
                <a:latin typeface="Arial" pitchFamily="34" charset="0"/>
                <a:cs typeface="Arial" pitchFamily="34" charset="0"/>
              </a:rPr>
              <a:t>he </a:t>
            </a:r>
            <a:r>
              <a:rPr lang="en-US" sz="1100" i="1" dirty="0">
                <a:solidFill>
                  <a:schemeClr val="tx1">
                    <a:lumMod val="50000"/>
                    <a:lumOff val="50000"/>
                  </a:schemeClr>
                </a:solidFill>
                <a:latin typeface="Arial" pitchFamily="34" charset="0"/>
                <a:cs typeface="Arial" pitchFamily="34" charset="0"/>
              </a:rPr>
              <a:t>statements made reflect the views of the authors, and should not be considered the official position of the Justice Center, the members of the Council of State Governments, or the funding agency supporting the work. </a:t>
            </a:r>
            <a:r>
              <a:rPr lang="en-US" sz="1100" i="1" dirty="0" smtClean="0">
                <a:solidFill>
                  <a:schemeClr val="tx1">
                    <a:lumMod val="50000"/>
                    <a:lumOff val="50000"/>
                  </a:schemeClr>
                </a:solidFill>
                <a:latin typeface="Arial" pitchFamily="34" charset="0"/>
                <a:cs typeface="Arial" pitchFamily="34" charset="0"/>
              </a:rPr>
              <a:t>Citations available for statistics presented in preceding slides available on CSG Justice Center web site.</a:t>
            </a:r>
            <a:endParaRPr lang="en-US" sz="1100" i="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484060" y="1289509"/>
            <a:ext cx="8177340" cy="2169825"/>
          </a:xfrm>
          <a:prstGeom prst="rect">
            <a:avLst/>
          </a:prstGeom>
        </p:spPr>
        <p:txBody>
          <a:bodyPr wrap="square">
            <a:spAutoFit/>
          </a:bodyPr>
          <a:lstStyle/>
          <a:p>
            <a:pPr marL="0" marR="0" lvl="0" indent="0" algn="ctr" defTabSz="457200" rtl="0" eaLnBrk="1" fontAlgn="auto" latinLnBrk="0" hangingPunct="1">
              <a:lnSpc>
                <a:spcPct val="100000"/>
              </a:lnSpc>
              <a:spcAft>
                <a:spcPts val="1200"/>
              </a:spcAft>
              <a:buClrTx/>
              <a:buSzTx/>
              <a:buFont typeface="Arial"/>
              <a:buNone/>
              <a:tabLst/>
              <a:defRPr/>
            </a:pPr>
            <a:r>
              <a:rPr lang="en-US" sz="1900" dirty="0" smtClean="0">
                <a:solidFill>
                  <a:srgbClr val="2B3D4B"/>
                </a:solidFill>
                <a:latin typeface="Calibri"/>
                <a:cs typeface="Calibri"/>
              </a:rPr>
              <a:t>FULL REPORT AT:</a:t>
            </a:r>
          </a:p>
          <a:p>
            <a:pPr lvl="0" algn="ctr">
              <a:spcAft>
                <a:spcPts val="1200"/>
              </a:spcAft>
              <a:defRPr/>
            </a:pPr>
            <a:r>
              <a:rPr lang="en-US" sz="1900" dirty="0">
                <a:solidFill>
                  <a:srgbClr val="2B3D4B"/>
                </a:solidFill>
                <a:cs typeface="Calibri"/>
                <a:hlinkClick r:id="rId3"/>
              </a:rPr>
              <a:t>http://csgjusticecenter.org/youth/publications/closer-to-home</a:t>
            </a:r>
            <a:r>
              <a:rPr lang="en-US" sz="1900" dirty="0" smtClean="0">
                <a:solidFill>
                  <a:srgbClr val="2B3D4B"/>
                </a:solidFill>
                <a:cs typeface="Calibri"/>
                <a:hlinkClick r:id="rId3"/>
              </a:rPr>
              <a:t>/</a:t>
            </a:r>
            <a:endParaRPr lang="en-US" sz="1900" dirty="0" smtClean="0">
              <a:solidFill>
                <a:srgbClr val="2B3D4B"/>
              </a:solidFill>
              <a:cs typeface="Calibri"/>
            </a:endParaRPr>
          </a:p>
          <a:p>
            <a:pPr lvl="0" algn="ctr">
              <a:spcAft>
                <a:spcPts val="1200"/>
              </a:spcAft>
              <a:defRPr/>
            </a:pPr>
            <a:r>
              <a:rPr lang="en-US" sz="1900" dirty="0" smtClean="0">
                <a:solidFill>
                  <a:srgbClr val="2B3D4B"/>
                </a:solidFill>
                <a:latin typeface="Calibri"/>
                <a:cs typeface="Calibri"/>
              </a:rPr>
              <a:t>HOME PAGE AT:</a:t>
            </a:r>
          </a:p>
          <a:p>
            <a:pPr lvl="0" algn="ctr">
              <a:spcAft>
                <a:spcPts val="1200"/>
              </a:spcAft>
              <a:defRPr/>
            </a:pPr>
            <a:r>
              <a:rPr lang="en-US" sz="1900" dirty="0">
                <a:solidFill>
                  <a:srgbClr val="2B3D4B"/>
                </a:solidFill>
                <a:cs typeface="Calibri"/>
                <a:hlinkClick r:id="rId4"/>
              </a:rPr>
              <a:t>http://</a:t>
            </a:r>
            <a:r>
              <a:rPr lang="en-US" sz="1900" dirty="0" smtClean="0">
                <a:solidFill>
                  <a:srgbClr val="2B3D4B"/>
                </a:solidFill>
                <a:cs typeface="Calibri"/>
                <a:hlinkClick r:id="rId4"/>
              </a:rPr>
              <a:t>csgjusticecenter.org</a:t>
            </a:r>
            <a:endParaRPr lang="en-US" sz="1900" dirty="0" smtClean="0">
              <a:solidFill>
                <a:srgbClr val="2B3D4B"/>
              </a:solidFill>
              <a:cs typeface="Calibri"/>
            </a:endParaRPr>
          </a:p>
          <a:p>
            <a:pPr lvl="0" algn="ctr">
              <a:spcAft>
                <a:spcPts val="1200"/>
              </a:spcAft>
              <a:defRPr/>
            </a:pPr>
            <a:endParaRPr lang="en-US" sz="1900" dirty="0">
              <a:solidFill>
                <a:srgbClr val="2B3D4B"/>
              </a:solidFill>
              <a:latin typeface="Calibri"/>
              <a:cs typeface="Calibri"/>
            </a:endParaRPr>
          </a:p>
        </p:txBody>
      </p:sp>
      <p:pic>
        <p:nvPicPr>
          <p:cNvPr id="4" name="Picture 3" descr="CSG JC Logo 1.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67000" y="3690561"/>
            <a:ext cx="3797300" cy="1354667"/>
          </a:xfrm>
          <a:prstGeom prst="rect">
            <a:avLst/>
          </a:prstGeom>
        </p:spPr>
      </p:pic>
    </p:spTree>
    <p:extLst>
      <p:ext uri="{BB962C8B-B14F-4D97-AF65-F5344CB8AC3E}">
        <p14:creationId xmlns:p14="http://schemas.microsoft.com/office/powerpoint/2010/main" val="34969923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solidFill>
            <a:schemeClr val="bg1">
              <a:lumMod val="85000"/>
            </a:schemeClr>
          </a:solidFill>
          <a:ln>
            <a:noFill/>
          </a:ln>
        </p:spPr>
        <p:txBody>
          <a:bodyPr>
            <a:noAutofit/>
          </a:bodyPr>
          <a:lstStyle/>
          <a:p>
            <a:r>
              <a:rPr lang="en-US" b="1" dirty="0" smtClean="0">
                <a:solidFill>
                  <a:schemeClr val="tx1">
                    <a:lumMod val="65000"/>
                    <a:lumOff val="35000"/>
                  </a:schemeClr>
                </a:solidFill>
              </a:rPr>
              <a:t>States’ dramatic progress in </a:t>
            </a:r>
          </a:p>
          <a:p>
            <a:r>
              <a:rPr lang="en-US" b="1" dirty="0">
                <a:solidFill>
                  <a:schemeClr val="tx1">
                    <a:lumMod val="65000"/>
                    <a:lumOff val="35000"/>
                  </a:schemeClr>
                </a:solidFill>
              </a:rPr>
              <a:t>r</a:t>
            </a:r>
            <a:r>
              <a:rPr lang="en-US" b="1" dirty="0" smtClean="0">
                <a:solidFill>
                  <a:schemeClr val="tx1">
                    <a:lumMod val="65000"/>
                    <a:lumOff val="35000"/>
                  </a:schemeClr>
                </a:solidFill>
              </a:rPr>
              <a:t>educing confinement rates</a:t>
            </a:r>
            <a:endParaRPr lang="en-US" b="1" dirty="0">
              <a:solidFill>
                <a:schemeClr val="tx1">
                  <a:lumMod val="65000"/>
                  <a:lumOff val="35000"/>
                </a:schemeClr>
              </a:solidFill>
            </a:endParaRPr>
          </a:p>
        </p:txBody>
      </p:sp>
      <p:sp>
        <p:nvSpPr>
          <p:cNvPr id="34" name="TextBox 33"/>
          <p:cNvSpPr txBox="1"/>
          <p:nvPr/>
        </p:nvSpPr>
        <p:spPr>
          <a:xfrm>
            <a:off x="4653846" y="5142255"/>
            <a:ext cx="3738334" cy="646331"/>
          </a:xfrm>
          <a:prstGeom prst="rect">
            <a:avLst/>
          </a:prstGeom>
          <a:noFill/>
        </p:spPr>
        <p:txBody>
          <a:bodyPr wrap="square" rtlCol="0">
            <a:spAutoFit/>
          </a:bodyPr>
          <a:lstStyle/>
          <a:p>
            <a:pPr algn="r"/>
            <a:r>
              <a:rPr lang="en-US" b="1">
                <a:solidFill>
                  <a:schemeClr val="bg1"/>
                </a:solidFill>
                <a:cs typeface="Arial"/>
              </a:rPr>
              <a:t>Estimated </a:t>
            </a:r>
            <a:r>
              <a:rPr lang="en-US" b="1" smtClean="0">
                <a:solidFill>
                  <a:schemeClr val="bg1"/>
                </a:solidFill>
                <a:cs typeface="Arial"/>
              </a:rPr>
              <a:t>Out-of-School</a:t>
            </a:r>
            <a:br>
              <a:rPr lang="en-US" b="1" smtClean="0">
                <a:solidFill>
                  <a:schemeClr val="bg1"/>
                </a:solidFill>
                <a:cs typeface="Arial"/>
              </a:rPr>
            </a:br>
            <a:r>
              <a:rPr lang="en-US" b="1" smtClean="0">
                <a:solidFill>
                  <a:schemeClr val="bg1"/>
                </a:solidFill>
                <a:cs typeface="Arial"/>
              </a:rPr>
              <a:t> </a:t>
            </a:r>
            <a:r>
              <a:rPr lang="en-US" b="1">
                <a:solidFill>
                  <a:schemeClr val="bg1"/>
                </a:solidFill>
                <a:cs typeface="Arial"/>
              </a:rPr>
              <a:t>Suspensions </a:t>
            </a:r>
            <a:r>
              <a:rPr lang="en-US" b="1" smtClean="0">
                <a:solidFill>
                  <a:schemeClr val="bg1"/>
                </a:solidFill>
                <a:cs typeface="Arial"/>
              </a:rPr>
              <a:t>Nationally</a:t>
            </a:r>
            <a:endParaRPr lang="en-US" b="1">
              <a:solidFill>
                <a:schemeClr val="bg1"/>
              </a:solidFill>
              <a:cs typeface="Arial"/>
            </a:endParaRPr>
          </a:p>
        </p:txBody>
      </p:sp>
      <p:sp>
        <p:nvSpPr>
          <p:cNvPr id="39" name="TextBox 38"/>
          <p:cNvSpPr txBox="1"/>
          <p:nvPr/>
        </p:nvSpPr>
        <p:spPr>
          <a:xfrm>
            <a:off x="1143000" y="5142255"/>
            <a:ext cx="3159780" cy="646331"/>
          </a:xfrm>
          <a:prstGeom prst="rect">
            <a:avLst/>
          </a:prstGeom>
          <a:noFill/>
        </p:spPr>
        <p:txBody>
          <a:bodyPr wrap="square" rtlCol="0">
            <a:spAutoFit/>
          </a:bodyPr>
          <a:lstStyle/>
          <a:p>
            <a:pPr algn="r"/>
            <a:r>
              <a:rPr lang="en-US" b="1">
                <a:solidFill>
                  <a:schemeClr val="bg1"/>
                </a:solidFill>
                <a:cs typeface="Arial"/>
              </a:rPr>
              <a:t>Estimated In-School Suspensions </a:t>
            </a:r>
            <a:r>
              <a:rPr lang="en-US" b="1" smtClean="0">
                <a:solidFill>
                  <a:schemeClr val="bg1"/>
                </a:solidFill>
                <a:cs typeface="Arial"/>
              </a:rPr>
              <a:t>Nationally</a:t>
            </a:r>
            <a:endParaRPr lang="en-US" b="1">
              <a:solidFill>
                <a:schemeClr val="bg1"/>
              </a:solidFill>
              <a:cs typeface="Arial"/>
            </a:endParaRPr>
          </a:p>
        </p:txBody>
      </p:sp>
      <p:sp>
        <p:nvSpPr>
          <p:cNvPr id="4" name="TextBox 3"/>
          <p:cNvSpPr txBox="1"/>
          <p:nvPr/>
        </p:nvSpPr>
        <p:spPr>
          <a:xfrm>
            <a:off x="-2561827" y="3314655"/>
            <a:ext cx="184666" cy="369332"/>
          </a:xfrm>
          <a:prstGeom prst="rect">
            <a:avLst/>
          </a:prstGeom>
          <a:noFill/>
        </p:spPr>
        <p:txBody>
          <a:bodyPr wrap="none" rtlCol="0">
            <a:spAutoFit/>
          </a:bodyPr>
          <a:lstStyle/>
          <a:p>
            <a:endParaRPr lang="en-US"/>
          </a:p>
        </p:txBody>
      </p:sp>
      <p:graphicFrame>
        <p:nvGraphicFramePr>
          <p:cNvPr id="28" name="Chart 27"/>
          <p:cNvGraphicFramePr/>
          <p:nvPr>
            <p:extLst>
              <p:ext uri="{D42A27DB-BD31-4B8C-83A1-F6EECF244321}">
                <p14:modId xmlns:p14="http://schemas.microsoft.com/office/powerpoint/2010/main" val="2448322644"/>
              </p:ext>
            </p:extLst>
          </p:nvPr>
        </p:nvGraphicFramePr>
        <p:xfrm>
          <a:off x="178297" y="1823511"/>
          <a:ext cx="8814503" cy="4233484"/>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rot="16200000">
            <a:off x="3594727" y="-709571"/>
            <a:ext cx="1792111" cy="7508693"/>
          </a:xfrm>
          <a:prstGeom prst="rect">
            <a:avLst/>
          </a:prstGeom>
          <a:effectLst/>
        </p:spPr>
        <p:txBody>
          <a:bodyPr wrap="square">
            <a:noAutofit/>
          </a:bodyPr>
          <a:lstStyle/>
          <a:p>
            <a:pPr>
              <a:lnSpc>
                <a:spcPts val="1240"/>
              </a:lnSpc>
            </a:pPr>
            <a:r>
              <a:rPr lang="en-US" sz="1000" dirty="0">
                <a:solidFill>
                  <a:schemeClr val="tx1">
                    <a:lumMod val="65000"/>
                    <a:lumOff val="35000"/>
                  </a:schemeClr>
                </a:solidFill>
              </a:rPr>
              <a:t>Connecticut</a:t>
            </a:r>
          </a:p>
          <a:p>
            <a:pPr>
              <a:lnSpc>
                <a:spcPts val="1240"/>
              </a:lnSpc>
            </a:pPr>
            <a:r>
              <a:rPr lang="en-US" sz="1000" dirty="0">
                <a:solidFill>
                  <a:schemeClr val="tx1">
                    <a:lumMod val="65000"/>
                    <a:lumOff val="35000"/>
                  </a:schemeClr>
                </a:solidFill>
              </a:rPr>
              <a:t>Rhode Island</a:t>
            </a:r>
          </a:p>
          <a:p>
            <a:pPr>
              <a:lnSpc>
                <a:spcPts val="1240"/>
              </a:lnSpc>
            </a:pPr>
            <a:r>
              <a:rPr lang="en-US" sz="1000" dirty="0">
                <a:solidFill>
                  <a:schemeClr val="tx1">
                    <a:lumMod val="65000"/>
                    <a:lumOff val="35000"/>
                  </a:schemeClr>
                </a:solidFill>
              </a:rPr>
              <a:t>Mississippi</a:t>
            </a:r>
          </a:p>
          <a:p>
            <a:pPr>
              <a:lnSpc>
                <a:spcPts val="1240"/>
              </a:lnSpc>
            </a:pPr>
            <a:r>
              <a:rPr lang="en-US" sz="1000" dirty="0">
                <a:solidFill>
                  <a:schemeClr val="tx1">
                    <a:lumMod val="65000"/>
                    <a:lumOff val="35000"/>
                  </a:schemeClr>
                </a:solidFill>
              </a:rPr>
              <a:t>Tennessee</a:t>
            </a:r>
          </a:p>
          <a:p>
            <a:pPr>
              <a:lnSpc>
                <a:spcPts val="1240"/>
              </a:lnSpc>
            </a:pPr>
            <a:r>
              <a:rPr lang="en-US" sz="1000" dirty="0">
                <a:solidFill>
                  <a:schemeClr val="tx1">
                    <a:lumMod val="65000"/>
                    <a:lumOff val="35000"/>
                  </a:schemeClr>
                </a:solidFill>
              </a:rPr>
              <a:t>Georgia</a:t>
            </a:r>
          </a:p>
          <a:p>
            <a:pPr>
              <a:lnSpc>
                <a:spcPts val="1240"/>
              </a:lnSpc>
            </a:pPr>
            <a:r>
              <a:rPr lang="en-US" sz="1000" dirty="0">
                <a:solidFill>
                  <a:schemeClr val="tx1">
                    <a:lumMod val="65000"/>
                    <a:lumOff val="35000"/>
                  </a:schemeClr>
                </a:solidFill>
              </a:rPr>
              <a:t>Louisiana</a:t>
            </a:r>
          </a:p>
          <a:p>
            <a:pPr>
              <a:lnSpc>
                <a:spcPts val="1240"/>
              </a:lnSpc>
            </a:pPr>
            <a:r>
              <a:rPr lang="en-US" sz="1000" dirty="0">
                <a:solidFill>
                  <a:schemeClr val="tx1">
                    <a:lumMod val="65000"/>
                    <a:lumOff val="35000"/>
                  </a:schemeClr>
                </a:solidFill>
              </a:rPr>
              <a:t>Arizona</a:t>
            </a:r>
          </a:p>
          <a:p>
            <a:pPr>
              <a:lnSpc>
                <a:spcPts val="1240"/>
              </a:lnSpc>
            </a:pPr>
            <a:r>
              <a:rPr lang="en-US" sz="1000" dirty="0">
                <a:solidFill>
                  <a:schemeClr val="tx1">
                    <a:lumMod val="65000"/>
                    <a:lumOff val="35000"/>
                  </a:schemeClr>
                </a:solidFill>
              </a:rPr>
              <a:t>South Carolina</a:t>
            </a:r>
          </a:p>
          <a:p>
            <a:pPr>
              <a:lnSpc>
                <a:spcPts val="1240"/>
              </a:lnSpc>
            </a:pPr>
            <a:r>
              <a:rPr lang="en-US" sz="1000" dirty="0">
                <a:solidFill>
                  <a:schemeClr val="tx1">
                    <a:lumMod val="65000"/>
                    <a:lumOff val="35000"/>
                  </a:schemeClr>
                </a:solidFill>
              </a:rPr>
              <a:t>North Carolina</a:t>
            </a:r>
          </a:p>
          <a:p>
            <a:pPr>
              <a:lnSpc>
                <a:spcPts val="1240"/>
              </a:lnSpc>
            </a:pPr>
            <a:r>
              <a:rPr lang="en-US" sz="1000" dirty="0" smtClean="0">
                <a:solidFill>
                  <a:schemeClr val="tx1">
                    <a:lumMod val="65000"/>
                    <a:lumOff val="35000"/>
                  </a:schemeClr>
                </a:solidFill>
              </a:rPr>
              <a:t>California</a:t>
            </a:r>
            <a:endParaRPr lang="en-US" sz="1000" dirty="0">
              <a:solidFill>
                <a:schemeClr val="tx1">
                  <a:lumMod val="65000"/>
                  <a:lumOff val="35000"/>
                </a:schemeClr>
              </a:solidFill>
            </a:endParaRPr>
          </a:p>
          <a:p>
            <a:pPr>
              <a:lnSpc>
                <a:spcPts val="1240"/>
              </a:lnSpc>
            </a:pPr>
            <a:r>
              <a:rPr lang="en-US" sz="1000" dirty="0">
                <a:solidFill>
                  <a:schemeClr val="tx1">
                    <a:lumMod val="65000"/>
                    <a:lumOff val="35000"/>
                  </a:schemeClr>
                </a:solidFill>
              </a:rPr>
              <a:t>Wisconsin</a:t>
            </a:r>
          </a:p>
          <a:p>
            <a:pPr>
              <a:lnSpc>
                <a:spcPts val="1240"/>
              </a:lnSpc>
            </a:pPr>
            <a:r>
              <a:rPr lang="en-US" sz="1000" dirty="0">
                <a:solidFill>
                  <a:schemeClr val="tx1">
                    <a:lumMod val="65000"/>
                    <a:lumOff val="35000"/>
                  </a:schemeClr>
                </a:solidFill>
              </a:rPr>
              <a:t>New York</a:t>
            </a:r>
          </a:p>
          <a:p>
            <a:pPr>
              <a:lnSpc>
                <a:spcPts val="1240"/>
              </a:lnSpc>
            </a:pPr>
            <a:r>
              <a:rPr lang="en-US" sz="1000" dirty="0">
                <a:solidFill>
                  <a:schemeClr val="tx1">
                    <a:lumMod val="65000"/>
                    <a:lumOff val="35000"/>
                  </a:schemeClr>
                </a:solidFill>
              </a:rPr>
              <a:t>Alaska</a:t>
            </a:r>
          </a:p>
          <a:p>
            <a:pPr>
              <a:lnSpc>
                <a:spcPts val="1240"/>
              </a:lnSpc>
            </a:pPr>
            <a:r>
              <a:rPr lang="en-US" sz="1000" dirty="0">
                <a:solidFill>
                  <a:schemeClr val="tx1">
                    <a:lumMod val="65000"/>
                    <a:lumOff val="35000"/>
                  </a:schemeClr>
                </a:solidFill>
              </a:rPr>
              <a:t>Washington</a:t>
            </a:r>
          </a:p>
          <a:p>
            <a:pPr>
              <a:lnSpc>
                <a:spcPts val="1240"/>
              </a:lnSpc>
            </a:pPr>
            <a:r>
              <a:rPr lang="en-US" sz="1000" dirty="0">
                <a:solidFill>
                  <a:schemeClr val="tx1">
                    <a:lumMod val="65000"/>
                    <a:lumOff val="35000"/>
                  </a:schemeClr>
                </a:solidFill>
              </a:rPr>
              <a:t>New Jersey</a:t>
            </a:r>
          </a:p>
          <a:p>
            <a:pPr>
              <a:lnSpc>
                <a:spcPts val="1240"/>
              </a:lnSpc>
            </a:pPr>
            <a:r>
              <a:rPr lang="en-US" sz="1000" dirty="0">
                <a:solidFill>
                  <a:schemeClr val="tx1">
                    <a:lumMod val="65000"/>
                    <a:lumOff val="35000"/>
                  </a:schemeClr>
                </a:solidFill>
              </a:rPr>
              <a:t>Maryland</a:t>
            </a:r>
          </a:p>
          <a:p>
            <a:pPr>
              <a:lnSpc>
                <a:spcPts val="1240"/>
              </a:lnSpc>
            </a:pPr>
            <a:r>
              <a:rPr lang="en-US" sz="1000" dirty="0">
                <a:solidFill>
                  <a:schemeClr val="tx1">
                    <a:lumMod val="65000"/>
                    <a:lumOff val="35000"/>
                  </a:schemeClr>
                </a:solidFill>
              </a:rPr>
              <a:t>Texas</a:t>
            </a:r>
          </a:p>
          <a:p>
            <a:pPr>
              <a:lnSpc>
                <a:spcPts val="1240"/>
              </a:lnSpc>
            </a:pPr>
            <a:r>
              <a:rPr lang="en-US" sz="1000" dirty="0">
                <a:solidFill>
                  <a:schemeClr val="tx1">
                    <a:lumMod val="65000"/>
                    <a:lumOff val="35000"/>
                  </a:schemeClr>
                </a:solidFill>
              </a:rPr>
              <a:t>Montana</a:t>
            </a:r>
          </a:p>
          <a:p>
            <a:pPr>
              <a:lnSpc>
                <a:spcPts val="1240"/>
              </a:lnSpc>
            </a:pPr>
            <a:r>
              <a:rPr lang="en-US" sz="1000" dirty="0">
                <a:solidFill>
                  <a:schemeClr val="tx1">
                    <a:lumMod val="65000"/>
                    <a:lumOff val="35000"/>
                  </a:schemeClr>
                </a:solidFill>
              </a:rPr>
              <a:t>Delaware</a:t>
            </a:r>
          </a:p>
          <a:p>
            <a:pPr>
              <a:lnSpc>
                <a:spcPts val="1240"/>
              </a:lnSpc>
            </a:pPr>
            <a:r>
              <a:rPr lang="en-US" sz="1000" b="1" dirty="0">
                <a:solidFill>
                  <a:schemeClr val="accent5">
                    <a:lumMod val="75000"/>
                  </a:schemeClr>
                </a:solidFill>
              </a:rPr>
              <a:t>United States</a:t>
            </a:r>
          </a:p>
          <a:p>
            <a:pPr>
              <a:lnSpc>
                <a:spcPts val="1240"/>
              </a:lnSpc>
            </a:pPr>
            <a:r>
              <a:rPr lang="en-US" sz="1000" dirty="0">
                <a:solidFill>
                  <a:schemeClr val="tx1">
                    <a:lumMod val="65000"/>
                    <a:lumOff val="35000"/>
                  </a:schemeClr>
                </a:solidFill>
              </a:rPr>
              <a:t>Minnesota</a:t>
            </a:r>
          </a:p>
          <a:p>
            <a:pPr>
              <a:lnSpc>
                <a:spcPts val="1240"/>
              </a:lnSpc>
            </a:pPr>
            <a:r>
              <a:rPr lang="en-US" sz="1000" dirty="0">
                <a:solidFill>
                  <a:schemeClr val="tx1">
                    <a:lumMod val="65000"/>
                    <a:lumOff val="35000"/>
                  </a:schemeClr>
                </a:solidFill>
              </a:rPr>
              <a:t>Ohio</a:t>
            </a:r>
          </a:p>
          <a:p>
            <a:pPr>
              <a:lnSpc>
                <a:spcPts val="1240"/>
              </a:lnSpc>
            </a:pPr>
            <a:r>
              <a:rPr lang="en-US" sz="1000" dirty="0">
                <a:solidFill>
                  <a:schemeClr val="tx1">
                    <a:lumMod val="65000"/>
                    <a:lumOff val="35000"/>
                  </a:schemeClr>
                </a:solidFill>
              </a:rPr>
              <a:t>Alabama</a:t>
            </a:r>
          </a:p>
          <a:p>
            <a:pPr>
              <a:lnSpc>
                <a:spcPts val="1240"/>
              </a:lnSpc>
            </a:pPr>
            <a:r>
              <a:rPr lang="en-US" sz="1000" dirty="0">
                <a:solidFill>
                  <a:schemeClr val="tx1">
                    <a:lumMod val="65000"/>
                    <a:lumOff val="35000"/>
                  </a:schemeClr>
                </a:solidFill>
              </a:rPr>
              <a:t>New Hampshire</a:t>
            </a:r>
          </a:p>
          <a:p>
            <a:pPr>
              <a:lnSpc>
                <a:spcPts val="1240"/>
              </a:lnSpc>
            </a:pPr>
            <a:r>
              <a:rPr lang="en-US" sz="1000" dirty="0">
                <a:solidFill>
                  <a:schemeClr val="tx1">
                    <a:lumMod val="65000"/>
                    <a:lumOff val="35000"/>
                  </a:schemeClr>
                </a:solidFill>
              </a:rPr>
              <a:t>Illinois</a:t>
            </a:r>
          </a:p>
          <a:p>
            <a:pPr>
              <a:lnSpc>
                <a:spcPts val="1240"/>
              </a:lnSpc>
            </a:pPr>
            <a:r>
              <a:rPr lang="en-US" sz="1000" dirty="0">
                <a:solidFill>
                  <a:schemeClr val="tx1">
                    <a:lumMod val="65000"/>
                    <a:lumOff val="35000"/>
                  </a:schemeClr>
                </a:solidFill>
              </a:rPr>
              <a:t>Massachusetts</a:t>
            </a:r>
          </a:p>
          <a:p>
            <a:pPr>
              <a:lnSpc>
                <a:spcPts val="1240"/>
              </a:lnSpc>
            </a:pPr>
            <a:r>
              <a:rPr lang="en-US" sz="1000" dirty="0">
                <a:solidFill>
                  <a:schemeClr val="tx1">
                    <a:lumMod val="65000"/>
                    <a:lumOff val="35000"/>
                  </a:schemeClr>
                </a:solidFill>
              </a:rPr>
              <a:t>Michigan</a:t>
            </a:r>
          </a:p>
          <a:p>
            <a:pPr>
              <a:lnSpc>
                <a:spcPts val="1240"/>
              </a:lnSpc>
            </a:pPr>
            <a:r>
              <a:rPr lang="en-US" sz="1000" dirty="0">
                <a:solidFill>
                  <a:schemeClr val="tx1">
                    <a:lumMod val="65000"/>
                    <a:lumOff val="35000"/>
                  </a:schemeClr>
                </a:solidFill>
              </a:rPr>
              <a:t>Kentucky</a:t>
            </a:r>
          </a:p>
          <a:p>
            <a:pPr>
              <a:lnSpc>
                <a:spcPts val="1240"/>
              </a:lnSpc>
            </a:pPr>
            <a:r>
              <a:rPr lang="en-US" sz="1000" dirty="0">
                <a:solidFill>
                  <a:schemeClr val="tx1">
                    <a:lumMod val="65000"/>
                    <a:lumOff val="35000"/>
                  </a:schemeClr>
                </a:solidFill>
              </a:rPr>
              <a:t>Virginia</a:t>
            </a:r>
          </a:p>
          <a:p>
            <a:pPr>
              <a:lnSpc>
                <a:spcPts val="1240"/>
              </a:lnSpc>
            </a:pPr>
            <a:r>
              <a:rPr lang="en-US" sz="1000" dirty="0">
                <a:solidFill>
                  <a:schemeClr val="tx1">
                    <a:lumMod val="65000"/>
                    <a:lumOff val="35000"/>
                  </a:schemeClr>
                </a:solidFill>
              </a:rPr>
              <a:t>Florida</a:t>
            </a:r>
          </a:p>
          <a:p>
            <a:pPr>
              <a:lnSpc>
                <a:spcPts val="1240"/>
              </a:lnSpc>
            </a:pPr>
            <a:r>
              <a:rPr lang="en-US" sz="1000" dirty="0">
                <a:solidFill>
                  <a:schemeClr val="tx1">
                    <a:lumMod val="65000"/>
                    <a:lumOff val="35000"/>
                  </a:schemeClr>
                </a:solidFill>
              </a:rPr>
              <a:t>Kansas</a:t>
            </a:r>
          </a:p>
          <a:p>
            <a:pPr>
              <a:lnSpc>
                <a:spcPts val="1240"/>
              </a:lnSpc>
            </a:pPr>
            <a:r>
              <a:rPr lang="en-US" sz="1000" dirty="0">
                <a:solidFill>
                  <a:schemeClr val="tx1">
                    <a:lumMod val="65000"/>
                    <a:lumOff val="35000"/>
                  </a:schemeClr>
                </a:solidFill>
              </a:rPr>
              <a:t>New Mexico</a:t>
            </a:r>
          </a:p>
          <a:p>
            <a:pPr>
              <a:lnSpc>
                <a:spcPts val="1240"/>
              </a:lnSpc>
            </a:pPr>
            <a:r>
              <a:rPr lang="en-US" sz="1000" dirty="0">
                <a:solidFill>
                  <a:schemeClr val="tx1">
                    <a:lumMod val="65000"/>
                    <a:lumOff val="35000"/>
                  </a:schemeClr>
                </a:solidFill>
              </a:rPr>
              <a:t>Oklahoma</a:t>
            </a:r>
          </a:p>
          <a:p>
            <a:pPr>
              <a:lnSpc>
                <a:spcPts val="1240"/>
              </a:lnSpc>
            </a:pPr>
            <a:r>
              <a:rPr lang="en-US" sz="1000" dirty="0" smtClean="0">
                <a:solidFill>
                  <a:schemeClr val="tx1">
                    <a:lumMod val="65000"/>
                    <a:lumOff val="35000"/>
                  </a:schemeClr>
                </a:solidFill>
              </a:rPr>
              <a:t>Nevada</a:t>
            </a:r>
            <a:endParaRPr lang="en-US" sz="1000" b="1" dirty="0" smtClean="0">
              <a:solidFill>
                <a:schemeClr val="tx1">
                  <a:lumMod val="65000"/>
                  <a:lumOff val="35000"/>
                </a:schemeClr>
              </a:solidFill>
            </a:endParaRPr>
          </a:p>
          <a:p>
            <a:pPr>
              <a:lnSpc>
                <a:spcPts val="1240"/>
              </a:lnSpc>
            </a:pPr>
            <a:r>
              <a:rPr lang="en-US" sz="1000" dirty="0" smtClean="0">
                <a:solidFill>
                  <a:schemeClr val="tx1">
                    <a:lumMod val="65000"/>
                    <a:lumOff val="35000"/>
                  </a:schemeClr>
                </a:solidFill>
              </a:rPr>
              <a:t>Hawaii</a:t>
            </a:r>
            <a:endParaRPr lang="en-US" sz="1000" dirty="0">
              <a:solidFill>
                <a:schemeClr val="tx1">
                  <a:lumMod val="65000"/>
                  <a:lumOff val="35000"/>
                </a:schemeClr>
              </a:solidFill>
            </a:endParaRPr>
          </a:p>
          <a:p>
            <a:pPr>
              <a:lnSpc>
                <a:spcPts val="1240"/>
              </a:lnSpc>
            </a:pPr>
            <a:r>
              <a:rPr lang="en-US" sz="1000" dirty="0">
                <a:solidFill>
                  <a:schemeClr val="tx1">
                    <a:lumMod val="65000"/>
                    <a:lumOff val="35000"/>
                  </a:schemeClr>
                </a:solidFill>
              </a:rPr>
              <a:t>Maine</a:t>
            </a:r>
          </a:p>
          <a:p>
            <a:pPr>
              <a:lnSpc>
                <a:spcPts val="1240"/>
              </a:lnSpc>
            </a:pPr>
            <a:r>
              <a:rPr lang="en-US" sz="1000" dirty="0">
                <a:solidFill>
                  <a:schemeClr val="tx1">
                    <a:lumMod val="65000"/>
                    <a:lumOff val="35000"/>
                  </a:schemeClr>
                </a:solidFill>
              </a:rPr>
              <a:t>Indiana</a:t>
            </a:r>
          </a:p>
          <a:p>
            <a:pPr>
              <a:lnSpc>
                <a:spcPts val="1240"/>
              </a:lnSpc>
            </a:pPr>
            <a:r>
              <a:rPr lang="en-US" sz="1000" dirty="0">
                <a:solidFill>
                  <a:schemeClr val="tx1">
                    <a:lumMod val="65000"/>
                    <a:lumOff val="35000"/>
                  </a:schemeClr>
                </a:solidFill>
              </a:rPr>
              <a:t>Colorado</a:t>
            </a:r>
          </a:p>
          <a:p>
            <a:pPr>
              <a:lnSpc>
                <a:spcPts val="1240"/>
              </a:lnSpc>
            </a:pPr>
            <a:r>
              <a:rPr lang="en-US" sz="1000" dirty="0">
                <a:solidFill>
                  <a:schemeClr val="tx1">
                    <a:lumMod val="65000"/>
                    <a:lumOff val="35000"/>
                  </a:schemeClr>
                </a:solidFill>
              </a:rPr>
              <a:t>Iowa</a:t>
            </a:r>
          </a:p>
          <a:p>
            <a:pPr>
              <a:lnSpc>
                <a:spcPts val="1240"/>
              </a:lnSpc>
            </a:pPr>
            <a:r>
              <a:rPr lang="en-US" sz="1000" dirty="0">
                <a:solidFill>
                  <a:schemeClr val="tx1">
                    <a:lumMod val="65000"/>
                    <a:lumOff val="35000"/>
                  </a:schemeClr>
                </a:solidFill>
              </a:rPr>
              <a:t>Oregon</a:t>
            </a:r>
          </a:p>
          <a:p>
            <a:pPr>
              <a:lnSpc>
                <a:spcPts val="1240"/>
              </a:lnSpc>
            </a:pPr>
            <a:r>
              <a:rPr lang="en-US" sz="1000" dirty="0">
                <a:solidFill>
                  <a:schemeClr val="tx1">
                    <a:lumMod val="65000"/>
                    <a:lumOff val="35000"/>
                  </a:schemeClr>
                </a:solidFill>
              </a:rPr>
              <a:t>Pennsylvania</a:t>
            </a:r>
          </a:p>
          <a:p>
            <a:pPr>
              <a:lnSpc>
                <a:spcPts val="1240"/>
              </a:lnSpc>
            </a:pPr>
            <a:r>
              <a:rPr lang="en-US" sz="1000" dirty="0">
                <a:solidFill>
                  <a:schemeClr val="tx1">
                    <a:lumMod val="65000"/>
                    <a:lumOff val="35000"/>
                  </a:schemeClr>
                </a:solidFill>
              </a:rPr>
              <a:t>Wyoming</a:t>
            </a:r>
          </a:p>
          <a:p>
            <a:pPr>
              <a:lnSpc>
                <a:spcPts val="1240"/>
              </a:lnSpc>
            </a:pPr>
            <a:r>
              <a:rPr lang="en-US" sz="1000" dirty="0" smtClean="0">
                <a:solidFill>
                  <a:schemeClr val="tx1">
                    <a:lumMod val="65000"/>
                    <a:lumOff val="35000"/>
                  </a:schemeClr>
                </a:solidFill>
              </a:rPr>
              <a:t>Missouri</a:t>
            </a:r>
            <a:endParaRPr lang="en-US" sz="1000" dirty="0">
              <a:solidFill>
                <a:schemeClr val="tx1">
                  <a:lumMod val="65000"/>
                  <a:lumOff val="35000"/>
                </a:schemeClr>
              </a:solidFill>
            </a:endParaRPr>
          </a:p>
          <a:p>
            <a:pPr>
              <a:lnSpc>
                <a:spcPts val="1240"/>
              </a:lnSpc>
            </a:pPr>
            <a:r>
              <a:rPr lang="en-US" sz="1000" dirty="0">
                <a:solidFill>
                  <a:schemeClr val="tx1">
                    <a:lumMod val="65000"/>
                    <a:lumOff val="35000"/>
                  </a:schemeClr>
                </a:solidFill>
              </a:rPr>
              <a:t>Vermont</a:t>
            </a:r>
          </a:p>
          <a:p>
            <a:pPr>
              <a:lnSpc>
                <a:spcPts val="1240"/>
              </a:lnSpc>
            </a:pPr>
            <a:r>
              <a:rPr lang="en-US" sz="1000" dirty="0">
                <a:solidFill>
                  <a:schemeClr val="tx1">
                    <a:lumMod val="65000"/>
                    <a:lumOff val="35000"/>
                  </a:schemeClr>
                </a:solidFill>
              </a:rPr>
              <a:t>Utah</a:t>
            </a:r>
          </a:p>
          <a:p>
            <a:pPr>
              <a:lnSpc>
                <a:spcPts val="1240"/>
              </a:lnSpc>
            </a:pPr>
            <a:r>
              <a:rPr lang="en-US" sz="1000" dirty="0">
                <a:solidFill>
                  <a:schemeClr val="tx1">
                    <a:lumMod val="65000"/>
                    <a:lumOff val="35000"/>
                  </a:schemeClr>
                </a:solidFill>
              </a:rPr>
              <a:t>South Dakota</a:t>
            </a:r>
          </a:p>
          <a:p>
            <a:pPr>
              <a:lnSpc>
                <a:spcPts val="1240"/>
              </a:lnSpc>
            </a:pPr>
            <a:r>
              <a:rPr lang="en-US" sz="1000" dirty="0" smtClean="0">
                <a:solidFill>
                  <a:schemeClr val="tx1">
                    <a:lumMod val="65000"/>
                    <a:lumOff val="35000"/>
                  </a:schemeClr>
                </a:solidFill>
              </a:rPr>
              <a:t>Arkansas</a:t>
            </a:r>
            <a:endParaRPr lang="en-US" sz="1000" dirty="0">
              <a:solidFill>
                <a:schemeClr val="tx1">
                  <a:lumMod val="65000"/>
                  <a:lumOff val="35000"/>
                </a:schemeClr>
              </a:solidFill>
            </a:endParaRPr>
          </a:p>
        </p:txBody>
      </p:sp>
      <p:sp>
        <p:nvSpPr>
          <p:cNvPr id="30" name="Rectangle 29"/>
          <p:cNvSpPr/>
          <p:nvPr/>
        </p:nvSpPr>
        <p:spPr>
          <a:xfrm rot="16200000">
            <a:off x="7871112" y="4365998"/>
            <a:ext cx="1434637" cy="921623"/>
          </a:xfrm>
          <a:prstGeom prst="rect">
            <a:avLst/>
          </a:prstGeom>
        </p:spPr>
        <p:txBody>
          <a:bodyPr wrap="square">
            <a:noAutofit/>
          </a:bodyPr>
          <a:lstStyle/>
          <a:p>
            <a:pPr algn="r">
              <a:lnSpc>
                <a:spcPts val="1240"/>
              </a:lnSpc>
            </a:pPr>
            <a:r>
              <a:rPr lang="en-US" sz="1000" smtClean="0">
                <a:solidFill>
                  <a:srgbClr val="595959"/>
                </a:solidFill>
              </a:rPr>
              <a:t>Nebraska</a:t>
            </a:r>
          </a:p>
          <a:p>
            <a:pPr algn="r">
              <a:lnSpc>
                <a:spcPts val="1240"/>
              </a:lnSpc>
            </a:pPr>
            <a:r>
              <a:rPr lang="en-US" sz="1000" smtClean="0">
                <a:solidFill>
                  <a:srgbClr val="595959"/>
                </a:solidFill>
              </a:rPr>
              <a:t>North Dakota</a:t>
            </a:r>
          </a:p>
          <a:p>
            <a:pPr algn="r">
              <a:lnSpc>
                <a:spcPts val="1240"/>
              </a:lnSpc>
            </a:pPr>
            <a:r>
              <a:rPr lang="en-US" sz="1000" smtClean="0">
                <a:solidFill>
                  <a:srgbClr val="595959"/>
                </a:solidFill>
              </a:rPr>
              <a:t>Idaho</a:t>
            </a:r>
          </a:p>
          <a:p>
            <a:pPr algn="r">
              <a:lnSpc>
                <a:spcPts val="1240"/>
              </a:lnSpc>
            </a:pPr>
            <a:r>
              <a:rPr lang="en-US" sz="1000" smtClean="0">
                <a:solidFill>
                  <a:srgbClr val="595959"/>
                </a:solidFill>
              </a:rPr>
              <a:t>West Virginia</a:t>
            </a:r>
            <a:endParaRPr lang="en-US" sz="1000">
              <a:solidFill>
                <a:srgbClr val="595959"/>
              </a:solidFill>
            </a:endParaRPr>
          </a:p>
        </p:txBody>
      </p:sp>
      <p:sp>
        <p:nvSpPr>
          <p:cNvPr id="31" name="Rectangle 30"/>
          <p:cNvSpPr/>
          <p:nvPr/>
        </p:nvSpPr>
        <p:spPr>
          <a:xfrm>
            <a:off x="273004" y="1238735"/>
            <a:ext cx="8626683" cy="523220"/>
          </a:xfrm>
          <a:prstGeom prst="rect">
            <a:avLst/>
          </a:prstGeom>
          <a:noFill/>
        </p:spPr>
        <p:txBody>
          <a:bodyPr wrap="square" anchor="ctr">
            <a:spAutoFit/>
          </a:bodyPr>
          <a:lstStyle/>
          <a:p>
            <a:pPr>
              <a:buClr>
                <a:schemeClr val="tx1"/>
              </a:buClr>
            </a:pPr>
            <a:r>
              <a:rPr lang="en-US" sz="1400" b="1" dirty="0" smtClean="0">
                <a:solidFill>
                  <a:schemeClr val="tx1">
                    <a:lumMod val="65000"/>
                    <a:lumOff val="35000"/>
                  </a:schemeClr>
                </a:solidFill>
              </a:rPr>
              <a:t>PERCENT CHANGE IN STATE COMMITMENT RATES </a:t>
            </a:r>
          </a:p>
          <a:p>
            <a:pPr>
              <a:buClr>
                <a:schemeClr val="tx1"/>
              </a:buClr>
            </a:pPr>
            <a:r>
              <a:rPr lang="en-US" sz="1400" b="1" dirty="0" smtClean="0">
                <a:solidFill>
                  <a:schemeClr val="tx1">
                    <a:lumMod val="65000"/>
                    <a:lumOff val="35000"/>
                  </a:schemeClr>
                </a:solidFill>
              </a:rPr>
              <a:t>(1997-2011)</a:t>
            </a:r>
            <a:endParaRPr lang="en-US" sz="1400" b="1" dirty="0">
              <a:solidFill>
                <a:schemeClr val="tx1">
                  <a:lumMod val="65000"/>
                  <a:lumOff val="35000"/>
                </a:schemeClr>
              </a:solidFill>
            </a:endParaRPr>
          </a:p>
        </p:txBody>
      </p:sp>
      <p:sp>
        <p:nvSpPr>
          <p:cNvPr id="12" name="Rectangle 11"/>
          <p:cNvSpPr/>
          <p:nvPr/>
        </p:nvSpPr>
        <p:spPr>
          <a:xfrm>
            <a:off x="-1" y="6056995"/>
            <a:ext cx="7247326" cy="369332"/>
          </a:xfrm>
          <a:prstGeom prst="rect">
            <a:avLst/>
          </a:prstGeom>
        </p:spPr>
        <p:txBody>
          <a:bodyPr wrap="square">
            <a:spAutoFit/>
          </a:bodyPr>
          <a:lstStyle/>
          <a:p>
            <a:r>
              <a:rPr lang="en-US" sz="900" i="1" dirty="0" smtClean="0"/>
              <a:t>*Office of Juvenile Justice and Delinquency Prevention, Easy Access to the Census of Juveniles in Residential Placement. </a:t>
            </a:r>
          </a:p>
          <a:p>
            <a:r>
              <a:rPr lang="en-US" sz="900" i="1" dirty="0" smtClean="0"/>
              <a:t>Available at </a:t>
            </a:r>
            <a:r>
              <a:rPr lang="en-US" sz="900" i="1" dirty="0" err="1" smtClean="0"/>
              <a:t>ojjdp.gov</a:t>
            </a:r>
            <a:r>
              <a:rPr lang="en-US" sz="900" i="1" dirty="0" smtClean="0"/>
              <a:t>/</a:t>
            </a:r>
            <a:r>
              <a:rPr lang="en-US" sz="900" i="1" dirty="0" err="1" smtClean="0"/>
              <a:t>ojstatbb</a:t>
            </a:r>
            <a:r>
              <a:rPr lang="en-US" sz="900" i="1" dirty="0" smtClean="0"/>
              <a:t>/</a:t>
            </a:r>
            <a:r>
              <a:rPr lang="en-US" sz="900" i="1" dirty="0" err="1" smtClean="0"/>
              <a:t>ezacjrp</a:t>
            </a:r>
            <a:endParaRPr lang="en-US" sz="900" i="1" dirty="0"/>
          </a:p>
        </p:txBody>
      </p:sp>
    </p:spTree>
    <p:extLst>
      <p:ext uri="{BB962C8B-B14F-4D97-AF65-F5344CB8AC3E}">
        <p14:creationId xmlns:p14="http://schemas.microsoft.com/office/powerpoint/2010/main" val="10745038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248552028"/>
              </p:ext>
            </p:extLst>
          </p:nvPr>
        </p:nvGraphicFramePr>
        <p:xfrm>
          <a:off x="310561" y="2043691"/>
          <a:ext cx="7976832" cy="43617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a:noFill/>
        </p:spPr>
        <p:txBody>
          <a:bodyPr vert="horz" lIns="91440" tIns="45720" rIns="91440" bIns="45720" rtlCol="0" anchor="ctr">
            <a:noAutofit/>
          </a:bodyPr>
          <a:lstStyle/>
          <a:p>
            <a:r>
              <a:rPr lang="en-US" b="1" dirty="0" smtClean="0">
                <a:solidFill>
                  <a:srgbClr val="000000"/>
                </a:solidFill>
              </a:rPr>
              <a:t>Texas </a:t>
            </a:r>
            <a:r>
              <a:rPr lang="en-US" b="1" dirty="0">
                <a:solidFill>
                  <a:srgbClr val="000000"/>
                </a:solidFill>
              </a:rPr>
              <a:t>j</a:t>
            </a:r>
            <a:r>
              <a:rPr lang="en-US" b="1" dirty="0" smtClean="0">
                <a:solidFill>
                  <a:srgbClr val="000000"/>
                </a:solidFill>
              </a:rPr>
              <a:t>uvenile </a:t>
            </a:r>
            <a:r>
              <a:rPr lang="en-US" b="1" dirty="0">
                <a:solidFill>
                  <a:srgbClr val="000000"/>
                </a:solidFill>
              </a:rPr>
              <a:t>j</a:t>
            </a:r>
            <a:r>
              <a:rPr lang="en-US" b="1" dirty="0" smtClean="0">
                <a:solidFill>
                  <a:srgbClr val="000000"/>
                </a:solidFill>
              </a:rPr>
              <a:t>ustice system overhauled</a:t>
            </a:r>
            <a:endParaRPr lang="en-US" b="1" dirty="0">
              <a:solidFill>
                <a:srgbClr val="000000"/>
              </a:solidFill>
            </a:endParaRPr>
          </a:p>
        </p:txBody>
      </p:sp>
      <p:sp>
        <p:nvSpPr>
          <p:cNvPr id="4" name="TextBox 3"/>
          <p:cNvSpPr txBox="1"/>
          <p:nvPr/>
        </p:nvSpPr>
        <p:spPr>
          <a:xfrm>
            <a:off x="-2561827" y="3314655"/>
            <a:ext cx="184666" cy="369332"/>
          </a:xfrm>
          <a:prstGeom prst="rect">
            <a:avLst/>
          </a:prstGeom>
          <a:noFill/>
        </p:spPr>
        <p:txBody>
          <a:bodyPr wrap="none" rtlCol="0">
            <a:spAutoFit/>
          </a:bodyPr>
          <a:lstStyle/>
          <a:p>
            <a:endParaRPr lang="en-US"/>
          </a:p>
        </p:txBody>
      </p:sp>
      <p:cxnSp>
        <p:nvCxnSpPr>
          <p:cNvPr id="15" name="Straight Arrow Connector 14"/>
          <p:cNvCxnSpPr/>
          <p:nvPr/>
        </p:nvCxnSpPr>
        <p:spPr>
          <a:xfrm>
            <a:off x="5589957" y="3314658"/>
            <a:ext cx="1012837" cy="1516863"/>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350686" y="2110650"/>
            <a:ext cx="2190504" cy="1200329"/>
          </a:xfrm>
          <a:prstGeom prst="rect">
            <a:avLst/>
          </a:prstGeom>
          <a:gradFill flip="none" rotWithShape="1">
            <a:gsLst>
              <a:gs pos="0">
                <a:schemeClr val="bg1"/>
              </a:gs>
              <a:gs pos="100000">
                <a:schemeClr val="accent1">
                  <a:lumMod val="20000"/>
                  <a:lumOff val="80000"/>
                </a:schemeClr>
              </a:gs>
            </a:gsLst>
            <a:lin ang="0" scaled="1"/>
            <a:tileRect/>
          </a:gradFill>
          <a:effectLst>
            <a:outerShdw blurRad="50800" dist="38100" dir="2700000" algn="tl" rotWithShape="0">
              <a:srgbClr val="000000">
                <a:alpha val="43000"/>
              </a:srgbClr>
            </a:outerShdw>
          </a:effectLst>
        </p:spPr>
        <p:txBody>
          <a:bodyPr wrap="square" rtlCol="0">
            <a:spAutoFit/>
          </a:bodyPr>
          <a:lstStyle/>
          <a:p>
            <a:r>
              <a:rPr lang="en-US" sz="1200" b="1" dirty="0" smtClean="0">
                <a:solidFill>
                  <a:srgbClr val="604A7B"/>
                </a:solidFill>
              </a:rPr>
              <a:t>2011 LEGISLATURE</a:t>
            </a:r>
          </a:p>
          <a:p>
            <a:r>
              <a:rPr lang="en-US" sz="1200" b="1" dirty="0" smtClean="0">
                <a:solidFill>
                  <a:schemeClr val="tx1">
                    <a:lumMod val="75000"/>
                    <a:lumOff val="25000"/>
                  </a:schemeClr>
                </a:solidFill>
              </a:rPr>
              <a:t>Merged </a:t>
            </a:r>
            <a:r>
              <a:rPr lang="en-US" sz="1200" b="1" dirty="0">
                <a:solidFill>
                  <a:schemeClr val="tx1">
                    <a:lumMod val="75000"/>
                    <a:lumOff val="25000"/>
                  </a:schemeClr>
                </a:solidFill>
              </a:rPr>
              <a:t>former </a:t>
            </a:r>
            <a:r>
              <a:rPr lang="en-US" sz="1200" b="1" dirty="0" smtClean="0">
                <a:solidFill>
                  <a:schemeClr val="tx1">
                    <a:lumMod val="75000"/>
                    <a:lumOff val="25000"/>
                  </a:schemeClr>
                </a:solidFill>
              </a:rPr>
              <a:t>Texas </a:t>
            </a:r>
            <a:r>
              <a:rPr lang="en-US" sz="1200" b="1" dirty="0">
                <a:solidFill>
                  <a:schemeClr val="tx1">
                    <a:lumMod val="75000"/>
                    <a:lumOff val="25000"/>
                  </a:schemeClr>
                </a:solidFill>
              </a:rPr>
              <a:t>Youth Commission and </a:t>
            </a:r>
            <a:r>
              <a:rPr lang="en-US" sz="1200" b="1" dirty="0" smtClean="0">
                <a:solidFill>
                  <a:schemeClr val="tx1">
                    <a:lumMod val="75000"/>
                    <a:lumOff val="25000"/>
                  </a:schemeClr>
                </a:solidFill>
              </a:rPr>
              <a:t>Texas  </a:t>
            </a:r>
            <a:r>
              <a:rPr lang="en-US" sz="1200" b="1" dirty="0">
                <a:solidFill>
                  <a:schemeClr val="tx1">
                    <a:lumMod val="75000"/>
                    <a:lumOff val="25000"/>
                  </a:schemeClr>
                </a:solidFill>
              </a:rPr>
              <a:t>Juvenile Probation Commission </a:t>
            </a:r>
            <a:r>
              <a:rPr lang="en-US" sz="1200" b="1" dirty="0" smtClean="0">
                <a:solidFill>
                  <a:schemeClr val="tx1">
                    <a:lumMod val="75000"/>
                    <a:lumOff val="25000"/>
                  </a:schemeClr>
                </a:solidFill>
              </a:rPr>
              <a:t>to form </a:t>
            </a:r>
            <a:r>
              <a:rPr lang="en-US" sz="1200" b="1" dirty="0">
                <a:solidFill>
                  <a:schemeClr val="tx1">
                    <a:lumMod val="75000"/>
                    <a:lumOff val="25000"/>
                  </a:schemeClr>
                </a:solidFill>
              </a:rPr>
              <a:t>Texas Juvenile Justice Department (TJJD)</a:t>
            </a:r>
          </a:p>
        </p:txBody>
      </p:sp>
      <p:cxnSp>
        <p:nvCxnSpPr>
          <p:cNvPr id="18" name="Straight Arrow Connector 17"/>
          <p:cNvCxnSpPr/>
          <p:nvPr/>
        </p:nvCxnSpPr>
        <p:spPr>
          <a:xfrm flipV="1">
            <a:off x="3345962" y="3314421"/>
            <a:ext cx="691087" cy="142595"/>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996042" y="4107087"/>
            <a:ext cx="0" cy="963340"/>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727235" y="2692526"/>
            <a:ext cx="2228830" cy="1200329"/>
          </a:xfrm>
          <a:prstGeom prst="rect">
            <a:avLst/>
          </a:prstGeom>
          <a:gradFill flip="none" rotWithShape="1">
            <a:gsLst>
              <a:gs pos="0">
                <a:schemeClr val="bg1"/>
              </a:gs>
              <a:gs pos="100000">
                <a:schemeClr val="accent1">
                  <a:lumMod val="20000"/>
                  <a:lumOff val="80000"/>
                </a:schemeClr>
              </a:gs>
            </a:gsLst>
            <a:lin ang="0" scaled="1"/>
            <a:tileRect/>
          </a:gradFill>
          <a:effectLst>
            <a:outerShdw blurRad="50800" dist="38100" dir="2700000" algn="tl" rotWithShape="0">
              <a:srgbClr val="000000">
                <a:alpha val="43000"/>
              </a:srgbClr>
            </a:outerShdw>
          </a:effectLst>
        </p:spPr>
        <p:txBody>
          <a:bodyPr wrap="square" rtlCol="0">
            <a:spAutoFit/>
          </a:bodyPr>
          <a:lstStyle/>
          <a:p>
            <a:r>
              <a:rPr lang="en-US" sz="1200" b="1" dirty="0" smtClean="0">
                <a:solidFill>
                  <a:srgbClr val="604A7B"/>
                </a:solidFill>
              </a:rPr>
              <a:t>2013 LEGISLATURE</a:t>
            </a:r>
          </a:p>
          <a:p>
            <a:r>
              <a:rPr lang="en-US" sz="1200" b="1" dirty="0" smtClean="0">
                <a:solidFill>
                  <a:schemeClr val="tx1">
                    <a:lumMod val="75000"/>
                    <a:lumOff val="25000"/>
                  </a:schemeClr>
                </a:solidFill>
              </a:rPr>
              <a:t>Mandated TJJD to close one additional state-run secure facility; $25 million designated for community mental health services</a:t>
            </a:r>
            <a:endParaRPr lang="en-US" sz="1200" b="1" dirty="0">
              <a:solidFill>
                <a:schemeClr val="tx1">
                  <a:lumMod val="75000"/>
                  <a:lumOff val="25000"/>
                </a:schemeClr>
              </a:solidFill>
            </a:endParaRPr>
          </a:p>
        </p:txBody>
      </p:sp>
      <p:sp>
        <p:nvSpPr>
          <p:cNvPr id="5" name="Rectangle 4"/>
          <p:cNvSpPr/>
          <p:nvPr/>
        </p:nvSpPr>
        <p:spPr>
          <a:xfrm>
            <a:off x="671078" y="1261999"/>
            <a:ext cx="5659219" cy="523220"/>
          </a:xfrm>
          <a:prstGeom prst="rect">
            <a:avLst/>
          </a:prstGeom>
          <a:solidFill>
            <a:srgbClr val="FFFFFF"/>
          </a:solidFill>
          <a:ln>
            <a:solidFill>
              <a:srgbClr val="FFFFFF"/>
            </a:solidFill>
          </a:ln>
        </p:spPr>
        <p:txBody>
          <a:bodyPr wrap="square">
            <a:spAutoFit/>
          </a:bodyPr>
          <a:lstStyle/>
          <a:p>
            <a:r>
              <a:rPr lang="en-US" sz="1400" b="1" dirty="0" smtClean="0">
                <a:solidFill>
                  <a:srgbClr val="7F7F7F"/>
                </a:solidFill>
              </a:rPr>
              <a:t>REFORM HIGHLIGHTS and AVERAGE DAILY POPULATION </a:t>
            </a:r>
          </a:p>
          <a:p>
            <a:r>
              <a:rPr lang="en-US" sz="1400" b="1" dirty="0" smtClean="0">
                <a:solidFill>
                  <a:srgbClr val="7F7F7F"/>
                </a:solidFill>
              </a:rPr>
              <a:t>IN STATE-SECURE JUVENILE FACILITIES</a:t>
            </a:r>
            <a:endParaRPr lang="en-US" sz="1400" b="1" dirty="0">
              <a:solidFill>
                <a:srgbClr val="7F7F7F"/>
              </a:solidFill>
            </a:endParaRPr>
          </a:p>
        </p:txBody>
      </p:sp>
      <p:cxnSp>
        <p:nvCxnSpPr>
          <p:cNvPr id="29" name="Straight Arrow Connector 28"/>
          <p:cNvCxnSpPr/>
          <p:nvPr/>
        </p:nvCxnSpPr>
        <p:spPr>
          <a:xfrm flipV="1">
            <a:off x="4588267" y="4685792"/>
            <a:ext cx="656592" cy="363925"/>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668051" y="4685794"/>
            <a:ext cx="1902101" cy="1200329"/>
          </a:xfrm>
          <a:prstGeom prst="rect">
            <a:avLst/>
          </a:prstGeom>
          <a:gradFill flip="none" rotWithShape="1">
            <a:gsLst>
              <a:gs pos="0">
                <a:schemeClr val="bg1"/>
              </a:gs>
              <a:gs pos="100000">
                <a:schemeClr val="accent1">
                  <a:lumMod val="20000"/>
                  <a:lumOff val="80000"/>
                </a:schemeClr>
              </a:gs>
            </a:gsLst>
            <a:lin ang="0" scaled="1"/>
            <a:tileRect/>
          </a:gradFill>
          <a:effectLst>
            <a:outerShdw blurRad="50800" dist="38100" dir="2700000" algn="tl" rotWithShape="0">
              <a:srgbClr val="000000">
                <a:alpha val="43000"/>
              </a:srgbClr>
            </a:outerShdw>
          </a:effectLst>
        </p:spPr>
        <p:txBody>
          <a:bodyPr wrap="square" rtlCol="0">
            <a:spAutoFit/>
          </a:bodyPr>
          <a:lstStyle/>
          <a:p>
            <a:pPr algn="r"/>
            <a:r>
              <a:rPr lang="en-US" sz="1200" b="1" dirty="0" smtClean="0">
                <a:solidFill>
                  <a:srgbClr val="604A7B"/>
                </a:solidFill>
              </a:rPr>
              <a:t>2009 LEGISLATURE</a:t>
            </a:r>
          </a:p>
          <a:p>
            <a:pPr algn="r"/>
            <a:r>
              <a:rPr lang="en-US" sz="1200" b="1" dirty="0" smtClean="0">
                <a:solidFill>
                  <a:schemeClr val="tx1">
                    <a:lumMod val="75000"/>
                    <a:lumOff val="25000"/>
                  </a:schemeClr>
                </a:solidFill>
              </a:rPr>
              <a:t>$</a:t>
            </a:r>
            <a:r>
              <a:rPr lang="en-US" sz="1200" b="1" dirty="0">
                <a:solidFill>
                  <a:schemeClr val="tx1">
                    <a:lumMod val="75000"/>
                    <a:lumOff val="25000"/>
                  </a:schemeClr>
                </a:solidFill>
              </a:rPr>
              <a:t>45 million for Commitment Reduction </a:t>
            </a:r>
            <a:r>
              <a:rPr lang="en-US" sz="1200" b="1" dirty="0" smtClean="0">
                <a:solidFill>
                  <a:schemeClr val="tx1">
                    <a:lumMod val="75000"/>
                    <a:lumOff val="25000"/>
                  </a:schemeClr>
                </a:solidFill>
              </a:rPr>
              <a:t>Program, </a:t>
            </a:r>
            <a:r>
              <a:rPr lang="en-US" sz="1200" b="1" dirty="0">
                <a:solidFill>
                  <a:schemeClr val="tx1">
                    <a:lumMod val="75000"/>
                    <a:lumOff val="25000"/>
                  </a:schemeClr>
                </a:solidFill>
              </a:rPr>
              <a:t>with incentive funding for counties and community supervision</a:t>
            </a:r>
          </a:p>
        </p:txBody>
      </p:sp>
      <p:sp>
        <p:nvSpPr>
          <p:cNvPr id="38" name="Freeform 37"/>
          <p:cNvSpPr/>
          <p:nvPr/>
        </p:nvSpPr>
        <p:spPr>
          <a:xfrm>
            <a:off x="814406" y="2578933"/>
            <a:ext cx="3251443" cy="667871"/>
          </a:xfrm>
          <a:custGeom>
            <a:avLst/>
            <a:gdLst>
              <a:gd name="connsiteX0" fmla="*/ 3251443 w 3251443"/>
              <a:gd name="connsiteY0" fmla="*/ 667871 h 667871"/>
              <a:gd name="connsiteX1" fmla="*/ 2616481 w 3251443"/>
              <a:gd name="connsiteY1" fmla="*/ 426999 h 667871"/>
              <a:gd name="connsiteX2" fmla="*/ 1948676 w 3251443"/>
              <a:gd name="connsiteY2" fmla="*/ 284666 h 667871"/>
              <a:gd name="connsiteX3" fmla="*/ 1324662 w 3251443"/>
              <a:gd name="connsiteY3" fmla="*/ 394153 h 667871"/>
              <a:gd name="connsiteX4" fmla="*/ 0 w 3251443"/>
              <a:gd name="connsiteY4" fmla="*/ 0 h 66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443" h="667871">
                <a:moveTo>
                  <a:pt x="3251443" y="667871"/>
                </a:moveTo>
                <a:lnTo>
                  <a:pt x="2616481" y="426999"/>
                </a:lnTo>
                <a:lnTo>
                  <a:pt x="1948676" y="284666"/>
                </a:lnTo>
                <a:lnTo>
                  <a:pt x="1324662" y="394153"/>
                </a:lnTo>
                <a:lnTo>
                  <a:pt x="0" y="0"/>
                </a:lnTo>
              </a:path>
            </a:pathLst>
          </a:custGeom>
          <a:ln w="539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rgbClr val="8A814E"/>
              </a:solidFill>
            </a:endParaRPr>
          </a:p>
        </p:txBody>
      </p:sp>
      <p:sp>
        <p:nvSpPr>
          <p:cNvPr id="40" name="Freeform 39"/>
          <p:cNvSpPr/>
          <p:nvPr/>
        </p:nvSpPr>
        <p:spPr>
          <a:xfrm>
            <a:off x="4053318" y="3244473"/>
            <a:ext cx="1392620" cy="1248499"/>
          </a:xfrm>
          <a:custGeom>
            <a:avLst/>
            <a:gdLst>
              <a:gd name="connsiteX0" fmla="*/ 1313715 w 1313715"/>
              <a:gd name="connsiteY0" fmla="*/ 1204358 h 1204358"/>
              <a:gd name="connsiteX1" fmla="*/ 645910 w 1313715"/>
              <a:gd name="connsiteY1" fmla="*/ 897794 h 1204358"/>
              <a:gd name="connsiteX2" fmla="*/ 0 w 1313715"/>
              <a:gd name="connsiteY2" fmla="*/ 0 h 1204358"/>
            </a:gdLst>
            <a:ahLst/>
            <a:cxnLst>
              <a:cxn ang="0">
                <a:pos x="connsiteX0" y="connsiteY0"/>
              </a:cxn>
              <a:cxn ang="0">
                <a:pos x="connsiteX1" y="connsiteY1"/>
              </a:cxn>
              <a:cxn ang="0">
                <a:pos x="connsiteX2" y="connsiteY2"/>
              </a:cxn>
            </a:cxnLst>
            <a:rect l="l" t="t" r="r" b="b"/>
            <a:pathLst>
              <a:path w="1313715" h="1204358">
                <a:moveTo>
                  <a:pt x="1313715" y="1204358"/>
                </a:moveTo>
                <a:lnTo>
                  <a:pt x="645910" y="897794"/>
                </a:lnTo>
                <a:lnTo>
                  <a:pt x="0" y="0"/>
                </a:lnTo>
              </a:path>
            </a:pathLst>
          </a:custGeom>
          <a:ln w="539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rgbClr val="8A814E"/>
              </a:solidFill>
            </a:endParaRPr>
          </a:p>
        </p:txBody>
      </p:sp>
      <p:sp>
        <p:nvSpPr>
          <p:cNvPr id="41" name="Freeform 40"/>
          <p:cNvSpPr/>
          <p:nvPr/>
        </p:nvSpPr>
        <p:spPr>
          <a:xfrm>
            <a:off x="5424473" y="4482483"/>
            <a:ext cx="1302767" cy="492692"/>
          </a:xfrm>
          <a:custGeom>
            <a:avLst/>
            <a:gdLst>
              <a:gd name="connsiteX0" fmla="*/ 1302767 w 1302767"/>
              <a:gd name="connsiteY0" fmla="*/ 492692 h 492692"/>
              <a:gd name="connsiteX1" fmla="*/ 634962 w 1302767"/>
              <a:gd name="connsiteY1" fmla="*/ 273718 h 492692"/>
              <a:gd name="connsiteX2" fmla="*/ 0 w 1302767"/>
              <a:gd name="connsiteY2" fmla="*/ 0 h 492692"/>
            </a:gdLst>
            <a:ahLst/>
            <a:cxnLst>
              <a:cxn ang="0">
                <a:pos x="connsiteX0" y="connsiteY0"/>
              </a:cxn>
              <a:cxn ang="0">
                <a:pos x="connsiteX1" y="connsiteY1"/>
              </a:cxn>
              <a:cxn ang="0">
                <a:pos x="connsiteX2" y="connsiteY2"/>
              </a:cxn>
            </a:cxnLst>
            <a:rect l="l" t="t" r="r" b="b"/>
            <a:pathLst>
              <a:path w="1302767" h="492692">
                <a:moveTo>
                  <a:pt x="1302767" y="492692"/>
                </a:moveTo>
                <a:lnTo>
                  <a:pt x="634962" y="273718"/>
                </a:lnTo>
                <a:lnTo>
                  <a:pt x="0" y="0"/>
                </a:lnTo>
              </a:path>
            </a:pathLst>
          </a:custGeom>
          <a:ln w="539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rgbClr val="8A814E"/>
              </a:solidFill>
            </a:endParaRPr>
          </a:p>
        </p:txBody>
      </p:sp>
      <p:sp>
        <p:nvSpPr>
          <p:cNvPr id="43" name="Freeform 42"/>
          <p:cNvSpPr/>
          <p:nvPr/>
        </p:nvSpPr>
        <p:spPr>
          <a:xfrm>
            <a:off x="6695914" y="4968383"/>
            <a:ext cx="1313715" cy="175180"/>
          </a:xfrm>
          <a:custGeom>
            <a:avLst/>
            <a:gdLst>
              <a:gd name="connsiteX0" fmla="*/ 1313715 w 1313715"/>
              <a:gd name="connsiteY0" fmla="*/ 175180 h 175180"/>
              <a:gd name="connsiteX1" fmla="*/ 656858 w 1313715"/>
              <a:gd name="connsiteY1" fmla="*/ 120436 h 175180"/>
              <a:gd name="connsiteX2" fmla="*/ 0 w 1313715"/>
              <a:gd name="connsiteY2" fmla="*/ 0 h 175180"/>
            </a:gdLst>
            <a:ahLst/>
            <a:cxnLst>
              <a:cxn ang="0">
                <a:pos x="connsiteX0" y="connsiteY0"/>
              </a:cxn>
              <a:cxn ang="0">
                <a:pos x="connsiteX1" y="connsiteY1"/>
              </a:cxn>
              <a:cxn ang="0">
                <a:pos x="connsiteX2" y="connsiteY2"/>
              </a:cxn>
            </a:cxnLst>
            <a:rect l="l" t="t" r="r" b="b"/>
            <a:pathLst>
              <a:path w="1313715" h="175180">
                <a:moveTo>
                  <a:pt x="1313715" y="175180"/>
                </a:moveTo>
                <a:lnTo>
                  <a:pt x="656858" y="120436"/>
                </a:lnTo>
                <a:lnTo>
                  <a:pt x="0" y="0"/>
                </a:lnTo>
              </a:path>
            </a:pathLst>
          </a:custGeom>
          <a:ln w="539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solidFill>
                <a:srgbClr val="8A814E"/>
              </a:solidFill>
            </a:endParaRPr>
          </a:p>
        </p:txBody>
      </p:sp>
      <p:sp>
        <p:nvSpPr>
          <p:cNvPr id="20" name="TextBox 19"/>
          <p:cNvSpPr txBox="1"/>
          <p:nvPr/>
        </p:nvSpPr>
        <p:spPr>
          <a:xfrm>
            <a:off x="1279202" y="3089129"/>
            <a:ext cx="1975390" cy="1569660"/>
          </a:xfrm>
          <a:prstGeom prst="rect">
            <a:avLst/>
          </a:prstGeom>
          <a:gradFill flip="none" rotWithShape="1">
            <a:gsLst>
              <a:gs pos="0">
                <a:schemeClr val="bg1"/>
              </a:gs>
              <a:gs pos="100000">
                <a:schemeClr val="accent1">
                  <a:lumMod val="20000"/>
                  <a:lumOff val="80000"/>
                </a:schemeClr>
              </a:gs>
            </a:gsLst>
            <a:lin ang="0" scaled="1"/>
            <a:tileRect/>
          </a:gradFill>
          <a:effectLst>
            <a:outerShdw blurRad="50800" dist="38100" dir="2700000" algn="tl" rotWithShape="0">
              <a:srgbClr val="000000">
                <a:alpha val="43000"/>
              </a:srgbClr>
            </a:outerShdw>
          </a:effectLst>
        </p:spPr>
        <p:txBody>
          <a:bodyPr wrap="square" rtlCol="0">
            <a:spAutoFit/>
          </a:bodyPr>
          <a:lstStyle/>
          <a:p>
            <a:pPr algn="r"/>
            <a:r>
              <a:rPr lang="en-US" sz="1200" b="1" dirty="0" smtClean="0">
                <a:solidFill>
                  <a:schemeClr val="accent4">
                    <a:lumMod val="75000"/>
                  </a:schemeClr>
                </a:solidFill>
              </a:rPr>
              <a:t>2007 LEGISLATURE</a:t>
            </a:r>
          </a:p>
          <a:p>
            <a:pPr algn="r"/>
            <a:r>
              <a:rPr lang="en-US" sz="1200" b="1" dirty="0" smtClean="0">
                <a:solidFill>
                  <a:schemeClr val="tx1">
                    <a:lumMod val="75000"/>
                    <a:lumOff val="25000"/>
                  </a:schemeClr>
                </a:solidFill>
              </a:rPr>
              <a:t>Prohibited commitment to state-run secure facilities for misdemeanor offenses; age of state jurisdiction reduced from 21 to 19; $60 million in new funding for counties</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871940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3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3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3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3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1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21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23" grpId="0" animBg="1"/>
      <p:bldP spid="38" grpId="0" animBg="1"/>
      <p:bldP spid="40" grpId="0" animBg="1"/>
      <p:bldP spid="41" grpId="0" animBg="1"/>
      <p:bldP spid="43"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b="1" dirty="0" smtClean="0">
                <a:solidFill>
                  <a:srgbClr val="000000"/>
                </a:solidFill>
              </a:rPr>
              <a:t>High </a:t>
            </a:r>
            <a:r>
              <a:rPr lang="en-US" b="1" dirty="0" err="1" smtClean="0">
                <a:solidFill>
                  <a:srgbClr val="000000"/>
                </a:solidFill>
              </a:rPr>
              <a:t>rearrest</a:t>
            </a:r>
            <a:r>
              <a:rPr lang="en-US" b="1" dirty="0" smtClean="0">
                <a:solidFill>
                  <a:srgbClr val="000000"/>
                </a:solidFill>
              </a:rPr>
              <a:t> rates </a:t>
            </a:r>
            <a:r>
              <a:rPr lang="en-US" b="1" dirty="0">
                <a:solidFill>
                  <a:srgbClr val="000000"/>
                </a:solidFill>
              </a:rPr>
              <a:t>for y</a:t>
            </a:r>
            <a:r>
              <a:rPr lang="en-US" b="1" dirty="0" smtClean="0">
                <a:solidFill>
                  <a:srgbClr val="000000"/>
                </a:solidFill>
              </a:rPr>
              <a:t>outh under </a:t>
            </a:r>
          </a:p>
          <a:p>
            <a:pPr>
              <a:spcBef>
                <a:spcPts val="0"/>
              </a:spcBef>
            </a:pPr>
            <a:r>
              <a:rPr lang="en-US" b="1" dirty="0" smtClean="0">
                <a:solidFill>
                  <a:srgbClr val="000000"/>
                </a:solidFill>
              </a:rPr>
              <a:t>juvenile justice supervision in Texas</a:t>
            </a:r>
            <a:endParaRPr lang="en-US" b="1" dirty="0">
              <a:solidFill>
                <a:srgbClr val="000000"/>
              </a:solidFill>
            </a:endParaRPr>
          </a:p>
        </p:txBody>
      </p:sp>
      <p:graphicFrame>
        <p:nvGraphicFramePr>
          <p:cNvPr id="2" name="Chart 1"/>
          <p:cNvGraphicFramePr/>
          <p:nvPr>
            <p:extLst>
              <p:ext uri="{D42A27DB-BD31-4B8C-83A1-F6EECF244321}">
                <p14:modId xmlns:p14="http://schemas.microsoft.com/office/powerpoint/2010/main" val="1930044438"/>
              </p:ext>
            </p:extLst>
          </p:nvPr>
        </p:nvGraphicFramePr>
        <p:xfrm>
          <a:off x="808243" y="1914474"/>
          <a:ext cx="7556389" cy="455068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41077" y="1143897"/>
            <a:ext cx="5659219" cy="523220"/>
          </a:xfrm>
          <a:prstGeom prst="rect">
            <a:avLst/>
          </a:prstGeom>
          <a:noFill/>
          <a:ln>
            <a:noFill/>
          </a:ln>
        </p:spPr>
        <p:txBody>
          <a:bodyPr wrap="square">
            <a:spAutoFit/>
          </a:bodyPr>
          <a:lstStyle/>
          <a:p>
            <a:r>
              <a:rPr lang="en-US" sz="1400" b="1" dirty="0" smtClean="0">
                <a:solidFill>
                  <a:srgbClr val="7F7F7F"/>
                </a:solidFill>
              </a:rPr>
              <a:t>REARREST RATE FOR YOUTH ON PROBATION AND RELEASED FROM STATE-RUN SECURE FACILITIES, ONE, THREE AND FIVE YEAR RATE</a:t>
            </a:r>
            <a:endParaRPr lang="en-US" sz="1400" b="1" dirty="0">
              <a:solidFill>
                <a:srgbClr val="7F7F7F"/>
              </a:solidFill>
            </a:endParaRPr>
          </a:p>
        </p:txBody>
      </p:sp>
    </p:spTree>
    <p:extLst>
      <p:ext uri="{BB962C8B-B14F-4D97-AF65-F5344CB8AC3E}">
        <p14:creationId xmlns:p14="http://schemas.microsoft.com/office/powerpoint/2010/main" val="2995048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noFill/>
        </p:spPr>
        <p:txBody>
          <a:bodyPr vert="horz" lIns="91440" tIns="45720" rIns="91440" bIns="45720" rtlCol="0" anchor="ctr">
            <a:noAutofit/>
          </a:bodyPr>
          <a:lstStyle/>
          <a:p>
            <a:r>
              <a:rPr lang="en-US" b="1" dirty="0" smtClean="0">
                <a:solidFill>
                  <a:srgbClr val="000000"/>
                </a:solidFill>
              </a:rPr>
              <a:t>Texas state leaders asked:   </a:t>
            </a:r>
          </a:p>
          <a:p>
            <a:r>
              <a:rPr lang="en-US" b="1" dirty="0" smtClean="0">
                <a:solidFill>
                  <a:srgbClr val="000000"/>
                </a:solidFill>
              </a:rPr>
              <a:t>“What impact did the reforms have?”</a:t>
            </a:r>
            <a:endParaRPr lang="en-US" b="1" dirty="0">
              <a:solidFill>
                <a:srgbClr val="000000"/>
              </a:solidFill>
            </a:endParaRPr>
          </a:p>
        </p:txBody>
      </p:sp>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2530" t="2881"/>
          <a:stretch/>
        </p:blipFill>
        <p:spPr>
          <a:xfrm>
            <a:off x="2322724" y="2947266"/>
            <a:ext cx="3428875" cy="3521145"/>
          </a:xfrm>
          <a:prstGeom prst="rect">
            <a:avLst/>
          </a:prstGeom>
          <a:ln w="3175">
            <a:noFill/>
          </a:ln>
          <a:effectLst>
            <a:outerShdw blurRad="346075" dist="165100" dir="2700000" algn="tl" rotWithShape="0">
              <a:srgbClr val="000000">
                <a:alpha val="43000"/>
              </a:srgbClr>
            </a:outerShdw>
          </a:effec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0880" y="1383472"/>
            <a:ext cx="1233072" cy="1340189"/>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1809" y="1728616"/>
            <a:ext cx="1270981" cy="891481"/>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37160" y="1646869"/>
            <a:ext cx="1632120" cy="1076793"/>
          </a:xfrm>
          <a:prstGeom prst="rect">
            <a:avLst/>
          </a:prstGeom>
        </p:spPr>
      </p:pic>
      <p:pic>
        <p:nvPicPr>
          <p:cNvPr id="5" name="Picture 4"/>
          <p:cNvPicPr>
            <a:picLocks noChangeAspect="1"/>
          </p:cNvPicPr>
          <p:nvPr/>
        </p:nvPicPr>
        <p:blipFill>
          <a:blip r:embed="rId8" cstate="screen">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tretch>
            <a:fillRect/>
          </a:stretch>
        </p:blipFill>
        <p:spPr>
          <a:xfrm>
            <a:off x="302536" y="1550746"/>
            <a:ext cx="3381275" cy="3751717"/>
          </a:xfrm>
          <a:prstGeom prst="rect">
            <a:avLst/>
          </a:prstGeom>
          <a:ln w="3175">
            <a:noFill/>
          </a:ln>
          <a:effectLst>
            <a:outerShdw blurRad="346075" dist="165100" dir="2700000" algn="tl" rotWithShape="0">
              <a:srgbClr val="000000">
                <a:alpha val="43000"/>
              </a:srgbClr>
            </a:outerShdw>
          </a:effectLst>
        </p:spPr>
      </p:pic>
      <p:pic>
        <p:nvPicPr>
          <p:cNvPr id="10" name="Picture 9"/>
          <p:cNvPicPr>
            <a:picLocks noChangeAspect="1"/>
          </p:cNvPicPr>
          <p:nvPr/>
        </p:nvPicPr>
        <p:blipFill>
          <a:blip r:embed="rId10" cstate="screen">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002020" y="3707047"/>
            <a:ext cx="2908301" cy="1000792"/>
          </a:xfrm>
          <a:prstGeom prst="rect">
            <a:avLst/>
          </a:prstGeom>
        </p:spPr>
      </p:pic>
      <p:pic>
        <p:nvPicPr>
          <p:cNvPr id="11" name="Picture 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75462" y="4904919"/>
            <a:ext cx="2207326" cy="651380"/>
          </a:xfrm>
          <a:prstGeom prst="rect">
            <a:avLst/>
          </a:prstGeom>
          <a:effectLst>
            <a:outerShdw blurRad="50800" dist="38100" dir="2700000" algn="tl" rotWithShape="0">
              <a:srgbClr val="000000">
                <a:alpha val="43000"/>
              </a:srgbClr>
            </a:outerShdw>
          </a:effectLst>
        </p:spPr>
      </p:pic>
      <p:sp>
        <p:nvSpPr>
          <p:cNvPr id="2" name="TextBox 1"/>
          <p:cNvSpPr txBox="1"/>
          <p:nvPr/>
        </p:nvSpPr>
        <p:spPr>
          <a:xfrm>
            <a:off x="4196683" y="1181413"/>
            <a:ext cx="1076779" cy="369332"/>
          </a:xfrm>
          <a:prstGeom prst="rect">
            <a:avLst/>
          </a:prstGeom>
          <a:noFill/>
        </p:spPr>
        <p:txBody>
          <a:bodyPr wrap="square" rtlCol="0">
            <a:spAutoFit/>
          </a:bodyPr>
          <a:lstStyle>
            <a:defPPr>
              <a:defRPr lang="en-US"/>
            </a:defPPr>
            <a:lvl1pPr>
              <a:defRPr b="1">
                <a:solidFill>
                  <a:schemeClr val="tx1">
                    <a:lumMod val="65000"/>
                    <a:lumOff val="35000"/>
                  </a:schemeClr>
                </a:solidFill>
              </a:defRPr>
            </a:lvl1pPr>
          </a:lstStyle>
          <a:p>
            <a:r>
              <a:rPr lang="en-US" dirty="0"/>
              <a:t>Funding: </a:t>
            </a:r>
          </a:p>
        </p:txBody>
      </p:sp>
      <p:sp>
        <p:nvSpPr>
          <p:cNvPr id="12" name="TextBox 11"/>
          <p:cNvSpPr txBox="1"/>
          <p:nvPr/>
        </p:nvSpPr>
        <p:spPr>
          <a:xfrm>
            <a:off x="5927175" y="3225199"/>
            <a:ext cx="1076779" cy="369332"/>
          </a:xfrm>
          <a:prstGeom prst="rect">
            <a:avLst/>
          </a:prstGeom>
          <a:noFill/>
        </p:spPr>
        <p:txBody>
          <a:bodyPr wrap="square" rtlCol="0">
            <a:spAutoFit/>
          </a:bodyPr>
          <a:lstStyle>
            <a:defPPr>
              <a:defRPr lang="en-US"/>
            </a:defPPr>
            <a:lvl1pPr>
              <a:defRPr b="1">
                <a:solidFill>
                  <a:schemeClr val="tx1">
                    <a:lumMod val="65000"/>
                    <a:lumOff val="35000"/>
                  </a:schemeClr>
                </a:solidFill>
              </a:defRPr>
            </a:lvl1pPr>
          </a:lstStyle>
          <a:p>
            <a:r>
              <a:rPr lang="en-US" dirty="0"/>
              <a:t>Partners: </a:t>
            </a:r>
          </a:p>
        </p:txBody>
      </p:sp>
      <p:sp>
        <p:nvSpPr>
          <p:cNvPr id="13" name="TextBox 12"/>
          <p:cNvSpPr txBox="1"/>
          <p:nvPr/>
        </p:nvSpPr>
        <p:spPr>
          <a:xfrm>
            <a:off x="302536" y="1149147"/>
            <a:ext cx="1076779" cy="369332"/>
          </a:xfrm>
          <a:prstGeom prst="rect">
            <a:avLst/>
          </a:prstGeom>
          <a:noFill/>
        </p:spPr>
        <p:txBody>
          <a:bodyPr wrap="square" rtlCol="0">
            <a:spAutoFit/>
          </a:bodyPr>
          <a:lstStyle/>
          <a:p>
            <a:r>
              <a:rPr lang="en-US" b="1" dirty="0" smtClean="0">
                <a:solidFill>
                  <a:schemeClr val="tx1">
                    <a:lumMod val="65000"/>
                    <a:lumOff val="35000"/>
                  </a:schemeClr>
                </a:solidFill>
              </a:rPr>
              <a:t>Request: </a:t>
            </a:r>
            <a:endParaRPr lang="en-US" b="1" dirty="0">
              <a:solidFill>
                <a:schemeClr val="tx1">
                  <a:lumMod val="65000"/>
                  <a:lumOff val="35000"/>
                </a:schemeClr>
              </a:solidFill>
            </a:endParaRPr>
          </a:p>
        </p:txBody>
      </p:sp>
    </p:spTree>
    <p:extLst>
      <p:ext uri="{BB962C8B-B14F-4D97-AF65-F5344CB8AC3E}">
        <p14:creationId xmlns:p14="http://schemas.microsoft.com/office/powerpoint/2010/main" val="17953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979315559"/>
              </p:ext>
            </p:extLst>
          </p:nvPr>
        </p:nvGraphicFramePr>
        <p:xfrm>
          <a:off x="189030" y="1155906"/>
          <a:ext cx="7073152" cy="49192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b="1" dirty="0" smtClean="0"/>
              <a:t>Dramatic decrease in the number of youth in state-run juvenile correctional facilities after </a:t>
            </a:r>
            <a:r>
              <a:rPr lang="en-US" b="1" dirty="0"/>
              <a:t>2007 </a:t>
            </a:r>
            <a:r>
              <a:rPr lang="en-US" b="1" dirty="0" smtClean="0"/>
              <a:t>reforms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269371399"/>
              </p:ext>
            </p:extLst>
          </p:nvPr>
        </p:nvGraphicFramePr>
        <p:xfrm>
          <a:off x="7519883" y="1381679"/>
          <a:ext cx="1499598" cy="990600"/>
        </p:xfrm>
        <a:graphic>
          <a:graphicData uri="http://schemas.openxmlformats.org/drawingml/2006/table">
            <a:tbl>
              <a:tblPr>
                <a:tableStyleId>{5C22544A-7EE6-4342-B048-85BDC9FD1C3A}</a:tableStyleId>
              </a:tblPr>
              <a:tblGrid>
                <a:gridCol w="749799"/>
                <a:gridCol w="749799"/>
              </a:tblGrid>
              <a:tr h="381000">
                <a:tc gridSpan="2">
                  <a:txBody>
                    <a:bodyPr/>
                    <a:lstStyle/>
                    <a:p>
                      <a:pPr algn="ctr"/>
                      <a:r>
                        <a:rPr lang="en-US" sz="1900" b="1" dirty="0" smtClean="0">
                          <a:solidFill>
                            <a:schemeClr val="tx1">
                              <a:lumMod val="65000"/>
                              <a:lumOff val="35000"/>
                            </a:schemeClr>
                          </a:solidFill>
                        </a:rPr>
                        <a:t>% Change</a:t>
                      </a:r>
                      <a:endParaRPr lang="en-US" sz="1900" b="1" dirty="0">
                        <a:solidFill>
                          <a:schemeClr val="tx1">
                            <a:lumMod val="65000"/>
                            <a:lumOff val="35000"/>
                          </a:schemeClr>
                        </a:solidFill>
                      </a:endParaRPr>
                    </a:p>
                  </a:txBody>
                  <a:tcPr>
                    <a:noFill/>
                  </a:tcPr>
                </a:tc>
                <a:tc hMerge="1">
                  <a:txBody>
                    <a:bodyPr/>
                    <a:lstStyle/>
                    <a:p>
                      <a:endParaRPr lang="en-US" dirty="0"/>
                    </a:p>
                  </a:txBody>
                  <a:tcPr/>
                </a:tc>
              </a:tr>
              <a:tr h="609600">
                <a:tc>
                  <a:txBody>
                    <a:bodyPr/>
                    <a:lstStyle/>
                    <a:p>
                      <a:pPr algn="ctr"/>
                      <a:r>
                        <a:rPr lang="en-US" sz="1700" b="1" kern="900" spc="0" dirty="0" smtClean="0">
                          <a:solidFill>
                            <a:schemeClr val="tx1">
                              <a:lumMod val="65000"/>
                              <a:lumOff val="35000"/>
                            </a:schemeClr>
                          </a:solidFill>
                        </a:rPr>
                        <a:t>FY04-06</a:t>
                      </a:r>
                      <a:endParaRPr lang="en-US" sz="1700" b="1" kern="900" spc="0" dirty="0">
                        <a:solidFill>
                          <a:schemeClr val="tx1">
                            <a:lumMod val="65000"/>
                            <a:lumOff val="35000"/>
                          </a:schemeClr>
                        </a:solidFill>
                      </a:endParaRPr>
                    </a:p>
                  </a:txBody>
                  <a:tcPr>
                    <a:noFill/>
                  </a:tcPr>
                </a:tc>
                <a:tc>
                  <a:txBody>
                    <a:bodyPr/>
                    <a:lstStyle/>
                    <a:p>
                      <a:pPr algn="ctr"/>
                      <a:r>
                        <a:rPr lang="en-US" sz="1700" b="1" dirty="0" smtClean="0">
                          <a:solidFill>
                            <a:schemeClr val="tx1">
                              <a:lumMod val="65000"/>
                              <a:lumOff val="35000"/>
                            </a:schemeClr>
                          </a:solidFill>
                        </a:rPr>
                        <a:t>FY07-14</a:t>
                      </a:r>
                      <a:endParaRPr lang="en-US" sz="1700" b="1" dirty="0">
                        <a:solidFill>
                          <a:schemeClr val="tx1">
                            <a:lumMod val="65000"/>
                            <a:lumOff val="35000"/>
                          </a:schemeClr>
                        </a:solidFill>
                      </a:endParaRPr>
                    </a:p>
                  </a:txBody>
                  <a:tcPr>
                    <a:noFill/>
                  </a:tcPr>
                </a:tc>
              </a:tr>
            </a:tbl>
          </a:graphicData>
        </a:graphic>
      </p:graphicFrame>
      <p:sp>
        <p:nvSpPr>
          <p:cNvPr id="63" name="TextBox 62"/>
          <p:cNvSpPr txBox="1"/>
          <p:nvPr/>
        </p:nvSpPr>
        <p:spPr>
          <a:xfrm>
            <a:off x="7681111" y="2981689"/>
            <a:ext cx="501059" cy="338554"/>
          </a:xfrm>
          <a:prstGeom prst="rect">
            <a:avLst/>
          </a:prstGeom>
          <a:noFill/>
        </p:spPr>
        <p:txBody>
          <a:bodyPr wrap="none" rtlCol="0">
            <a:spAutoFit/>
          </a:bodyPr>
          <a:lstStyle/>
          <a:p>
            <a:pPr algn="ctr"/>
            <a:r>
              <a:rPr lang="en-US" sz="1600" b="1" dirty="0" smtClean="0">
                <a:solidFill>
                  <a:schemeClr val="tx1">
                    <a:lumMod val="65000"/>
                    <a:lumOff val="35000"/>
                  </a:schemeClr>
                </a:solidFill>
              </a:rPr>
              <a:t>-2%</a:t>
            </a:r>
            <a:endParaRPr lang="en-US" sz="1600" b="1" dirty="0">
              <a:solidFill>
                <a:schemeClr val="tx1">
                  <a:lumMod val="65000"/>
                  <a:lumOff val="35000"/>
                </a:schemeClr>
              </a:solidFill>
            </a:endParaRPr>
          </a:p>
        </p:txBody>
      </p:sp>
      <p:sp>
        <p:nvSpPr>
          <p:cNvPr id="64" name="TextBox 63"/>
          <p:cNvSpPr txBox="1"/>
          <p:nvPr/>
        </p:nvSpPr>
        <p:spPr>
          <a:xfrm>
            <a:off x="8343307" y="2981689"/>
            <a:ext cx="605053" cy="338554"/>
          </a:xfrm>
          <a:prstGeom prst="rect">
            <a:avLst/>
          </a:prstGeom>
          <a:noFill/>
          <a:ln>
            <a:noFill/>
          </a:ln>
        </p:spPr>
        <p:txBody>
          <a:bodyPr wrap="none" rtlCol="0">
            <a:spAutoFit/>
          </a:bodyPr>
          <a:lstStyle/>
          <a:p>
            <a:pPr algn="ctr"/>
            <a:r>
              <a:rPr lang="en-US" sz="1600" b="1" dirty="0" smtClean="0">
                <a:solidFill>
                  <a:srgbClr val="595959"/>
                </a:solidFill>
              </a:rPr>
              <a:t>-70%</a:t>
            </a:r>
            <a:endParaRPr lang="en-US" sz="1600" b="1" dirty="0">
              <a:solidFill>
                <a:srgbClr val="595959"/>
              </a:solidFill>
            </a:endParaRPr>
          </a:p>
        </p:txBody>
      </p:sp>
      <p:sp>
        <p:nvSpPr>
          <p:cNvPr id="40" name="Rectangle 39"/>
          <p:cNvSpPr/>
          <p:nvPr/>
        </p:nvSpPr>
        <p:spPr>
          <a:xfrm>
            <a:off x="7489771" y="2400142"/>
            <a:ext cx="1458589" cy="365121"/>
          </a:xfrm>
          <a:prstGeom prst="rect">
            <a:avLst/>
          </a:prstGeom>
          <a:solidFill>
            <a:srgbClr val="7F7F7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AVERAGE </a:t>
            </a:r>
            <a:r>
              <a:rPr lang="en-US" sz="1200" dirty="0"/>
              <a:t>ADP</a:t>
            </a:r>
          </a:p>
        </p:txBody>
      </p:sp>
      <p:sp>
        <p:nvSpPr>
          <p:cNvPr id="4" name="Rectangle 3"/>
          <p:cNvSpPr/>
          <p:nvPr/>
        </p:nvSpPr>
        <p:spPr>
          <a:xfrm>
            <a:off x="6457763" y="4509068"/>
            <a:ext cx="234849" cy="1242561"/>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786587" y="4334604"/>
            <a:ext cx="234849" cy="1417025"/>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5105784" y="4085131"/>
            <a:ext cx="234849" cy="1666496"/>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445222" y="3729380"/>
            <a:ext cx="234849" cy="2024528"/>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767612" y="3320243"/>
            <a:ext cx="234849" cy="2429036"/>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108802" y="2169936"/>
            <a:ext cx="234849" cy="3579344"/>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435529" y="1876980"/>
            <a:ext cx="234849" cy="3871753"/>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762260" y="1674683"/>
            <a:ext cx="234849" cy="4075759"/>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94086" y="1803885"/>
            <a:ext cx="234849" cy="3946555"/>
          </a:xfrm>
          <a:prstGeom prst="rect">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114154">
            <a:off x="3426746" y="3106253"/>
            <a:ext cx="3358072" cy="427979"/>
          </a:xfrm>
          <a:prstGeom prst="rightArrow">
            <a:avLst/>
          </a:prstGeom>
          <a:solidFill>
            <a:schemeClr val="tx1">
              <a:lumMod val="75000"/>
              <a:lumOff val="2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21495" y="6071971"/>
            <a:ext cx="1469824" cy="411772"/>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TOTAL ADMISSIONS</a:t>
            </a:r>
            <a:endParaRPr lang="en-US" sz="1100" b="1" dirty="0"/>
          </a:p>
        </p:txBody>
      </p:sp>
      <p:sp>
        <p:nvSpPr>
          <p:cNvPr id="46" name="Rectangle 45"/>
          <p:cNvSpPr/>
          <p:nvPr/>
        </p:nvSpPr>
        <p:spPr>
          <a:xfrm>
            <a:off x="2093674" y="6080066"/>
            <a:ext cx="1458589" cy="365121"/>
          </a:xfrm>
          <a:prstGeom prst="rect">
            <a:avLst/>
          </a:prstGeom>
          <a:solidFill>
            <a:srgbClr val="7F7F7F"/>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AVERAGE ADP</a:t>
            </a:r>
          </a:p>
        </p:txBody>
      </p:sp>
    </p:spTree>
    <p:extLst>
      <p:ext uri="{BB962C8B-B14F-4D97-AF65-F5344CB8AC3E}">
        <p14:creationId xmlns:p14="http://schemas.microsoft.com/office/powerpoint/2010/main" val="1451206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63" grpId="0"/>
      <p:bldP spid="64" grpId="0"/>
      <p:bldP spid="40" grpId="0" animBg="1"/>
      <p:bldP spid="4" grpId="0" animBg="1"/>
      <p:bldP spid="44" grpId="0" animBg="1"/>
      <p:bldP spid="67" grpId="0" animBg="1"/>
      <p:bldP spid="69" grpId="0" animBg="1"/>
      <p:bldP spid="71" grpId="0" animBg="1"/>
      <p:bldP spid="73" grpId="0" animBg="1"/>
      <p:bldP spid="75" grpId="0" animBg="1"/>
      <p:bldP spid="77" grpId="0" animBg="1"/>
      <p:bldP spid="79" grpId="0" animBg="1"/>
      <p:bldP spid="7" grpId="0" animBg="1"/>
      <p:bldP spid="43"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b="1" dirty="0" smtClean="0">
                <a:solidFill>
                  <a:srgbClr val="000000"/>
                </a:solidFill>
              </a:rPr>
              <a:t>Proportionate decline </a:t>
            </a:r>
            <a:r>
              <a:rPr lang="en-US" b="1" dirty="0">
                <a:solidFill>
                  <a:srgbClr val="000000"/>
                </a:solidFill>
              </a:rPr>
              <a:t>in c</a:t>
            </a:r>
            <a:r>
              <a:rPr lang="en-US" b="1" dirty="0" smtClean="0">
                <a:solidFill>
                  <a:srgbClr val="000000"/>
                </a:solidFill>
              </a:rPr>
              <a:t>ommitments cross </a:t>
            </a:r>
            <a:r>
              <a:rPr lang="en-US" b="1" dirty="0">
                <a:solidFill>
                  <a:srgbClr val="000000"/>
                </a:solidFill>
              </a:rPr>
              <a:t>w</a:t>
            </a:r>
            <a:r>
              <a:rPr lang="en-US" b="1" dirty="0" smtClean="0">
                <a:solidFill>
                  <a:srgbClr val="000000"/>
                </a:solidFill>
              </a:rPr>
              <a:t>hite</a:t>
            </a:r>
            <a:r>
              <a:rPr lang="en-US" b="1" dirty="0">
                <a:solidFill>
                  <a:srgbClr val="000000"/>
                </a:solidFill>
              </a:rPr>
              <a:t>, </a:t>
            </a:r>
            <a:r>
              <a:rPr lang="en-US" b="1" dirty="0" smtClean="0">
                <a:solidFill>
                  <a:srgbClr val="000000"/>
                </a:solidFill>
              </a:rPr>
              <a:t>Hispanic, </a:t>
            </a:r>
            <a:r>
              <a:rPr lang="en-US" b="1" dirty="0">
                <a:solidFill>
                  <a:srgbClr val="000000"/>
                </a:solidFill>
              </a:rPr>
              <a:t>and African-American </a:t>
            </a:r>
            <a:r>
              <a:rPr lang="en-US" b="1" dirty="0" smtClean="0">
                <a:solidFill>
                  <a:srgbClr val="000000"/>
                </a:solidFill>
              </a:rPr>
              <a:t>youth</a:t>
            </a:r>
            <a:endParaRPr lang="en-US" b="1" dirty="0">
              <a:solidFill>
                <a:srgbClr val="000000"/>
              </a:solidFill>
            </a:endParaRPr>
          </a:p>
        </p:txBody>
      </p:sp>
      <p:sp>
        <p:nvSpPr>
          <p:cNvPr id="22" name="Rectangle 21"/>
          <p:cNvSpPr/>
          <p:nvPr/>
        </p:nvSpPr>
        <p:spPr>
          <a:xfrm>
            <a:off x="1043248" y="1254598"/>
            <a:ext cx="6496638" cy="584776"/>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en-US" sz="1600" dirty="0" smtClean="0">
                <a:solidFill>
                  <a:schemeClr val="tx1">
                    <a:lumMod val="65000"/>
                    <a:lumOff val="35000"/>
                  </a:schemeClr>
                </a:solidFill>
              </a:rPr>
              <a:t>DISPOSITIONS RESULTING IN COMMITMENT TO STATE SECURE FACILITIES  BY RACE</a:t>
            </a:r>
            <a:endParaRPr lang="en-US" sz="1600" dirty="0">
              <a:solidFill>
                <a:schemeClr val="tx1">
                  <a:lumMod val="65000"/>
                  <a:lumOff val="35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940434090"/>
              </p:ext>
            </p:extLst>
          </p:nvPr>
        </p:nvGraphicFramePr>
        <p:xfrm>
          <a:off x="1043248" y="1839373"/>
          <a:ext cx="7348084" cy="4341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81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737006534"/>
              </p:ext>
            </p:extLst>
          </p:nvPr>
        </p:nvGraphicFramePr>
        <p:xfrm>
          <a:off x="-2" y="1228241"/>
          <a:ext cx="8736675" cy="56137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b="1" dirty="0">
                <a:solidFill>
                  <a:srgbClr val="000000"/>
                </a:solidFill>
              </a:rPr>
              <a:t> </a:t>
            </a:r>
            <a:r>
              <a:rPr lang="en-US" b="1" dirty="0"/>
              <a:t>J</a:t>
            </a:r>
            <a:r>
              <a:rPr lang="en-US" b="1" dirty="0" smtClean="0"/>
              <a:t>uvenile arrests in Texas dropped</a:t>
            </a:r>
          </a:p>
          <a:p>
            <a:pPr>
              <a:spcBef>
                <a:spcPts val="0"/>
              </a:spcBef>
            </a:pPr>
            <a:r>
              <a:rPr lang="en-US" b="1" dirty="0" smtClean="0"/>
              <a:t>while number of youth incarcerated declined</a:t>
            </a:r>
            <a:endParaRPr lang="en-US" b="1" dirty="0"/>
          </a:p>
        </p:txBody>
      </p:sp>
      <p:sp>
        <p:nvSpPr>
          <p:cNvPr id="34" name="Rectangle 33"/>
          <p:cNvSpPr/>
          <p:nvPr/>
        </p:nvSpPr>
        <p:spPr>
          <a:xfrm>
            <a:off x="106571" y="1228242"/>
            <a:ext cx="6588790" cy="558047"/>
          </a:xfrm>
          <a:prstGeom prst="rect">
            <a:avLst/>
          </a:prstGeom>
          <a:no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500" b="1" dirty="0" smtClean="0">
                <a:solidFill>
                  <a:schemeClr val="tx1">
                    <a:lumMod val="65000"/>
                    <a:lumOff val="35000"/>
                  </a:schemeClr>
                </a:solidFill>
              </a:rPr>
              <a:t>JUVENILE ARREST RATE (PER 100,000 POPULATION) 2000-2012 </a:t>
            </a:r>
          </a:p>
          <a:p>
            <a:pPr lvl="1"/>
            <a:r>
              <a:rPr lang="en-US" sz="1500" b="1" dirty="0" smtClean="0">
                <a:solidFill>
                  <a:schemeClr val="tx1">
                    <a:lumMod val="65000"/>
                    <a:lumOff val="35000"/>
                  </a:schemeClr>
                </a:solidFill>
              </a:rPr>
              <a:t>FOR TEXAS, FLORIDA, AND CALIFORNIA</a:t>
            </a:r>
          </a:p>
        </p:txBody>
      </p:sp>
      <p:sp>
        <p:nvSpPr>
          <p:cNvPr id="2" name="Rectangle 1"/>
          <p:cNvSpPr/>
          <p:nvPr/>
        </p:nvSpPr>
        <p:spPr>
          <a:xfrm>
            <a:off x="-2" y="6274276"/>
            <a:ext cx="6260642" cy="230832"/>
          </a:xfrm>
          <a:prstGeom prst="rect">
            <a:avLst/>
          </a:prstGeom>
        </p:spPr>
        <p:txBody>
          <a:bodyPr wrap="square">
            <a:spAutoFit/>
          </a:bodyPr>
          <a:lstStyle/>
          <a:p>
            <a:r>
              <a:rPr lang="en-US" sz="900" i="1" dirty="0"/>
              <a:t>Source for juvenile population: </a:t>
            </a:r>
            <a:r>
              <a:rPr lang="en-US" sz="900" i="1" dirty="0" err="1"/>
              <a:t>www.ojjdp.gov</a:t>
            </a:r>
            <a:r>
              <a:rPr lang="en-US" sz="900" i="1" dirty="0"/>
              <a:t>, Easy Access to Juvenile Populations: 1990-2013</a:t>
            </a:r>
          </a:p>
        </p:txBody>
      </p:sp>
      <p:cxnSp>
        <p:nvCxnSpPr>
          <p:cNvPr id="5" name="Straight Connector 4"/>
          <p:cNvCxnSpPr/>
          <p:nvPr/>
        </p:nvCxnSpPr>
        <p:spPr>
          <a:xfrm flipV="1">
            <a:off x="5287267" y="3966760"/>
            <a:ext cx="0" cy="1790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289302" y="2126621"/>
            <a:ext cx="0" cy="184013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603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rot="16200000">
            <a:off x="1515718" y="2264321"/>
            <a:ext cx="492443" cy="18640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noFill/>
        </p:spPr>
        <p:txBody>
          <a:bodyPr vert="horz" lIns="91440" tIns="45720" rIns="91440" bIns="45720" rtlCol="0" anchor="ctr">
            <a:noAutofit/>
          </a:bodyPr>
          <a:lstStyle/>
          <a:p>
            <a:pPr>
              <a:spcBef>
                <a:spcPts val="0"/>
              </a:spcBef>
            </a:pPr>
            <a:r>
              <a:rPr lang="en-US" sz="2400" b="1" dirty="0">
                <a:solidFill>
                  <a:srgbClr val="000000"/>
                </a:solidFill>
              </a:rPr>
              <a:t>Youth on </a:t>
            </a:r>
            <a:r>
              <a:rPr lang="en-US" sz="2400" b="1" dirty="0" smtClean="0">
                <a:solidFill>
                  <a:srgbClr val="000000"/>
                </a:solidFill>
              </a:rPr>
              <a:t>probation </a:t>
            </a:r>
            <a:r>
              <a:rPr lang="en-US" sz="2400" b="1" dirty="0">
                <a:solidFill>
                  <a:srgbClr val="000000"/>
                </a:solidFill>
              </a:rPr>
              <a:t>l</a:t>
            </a:r>
            <a:r>
              <a:rPr lang="en-US" sz="2400" b="1" dirty="0" smtClean="0">
                <a:solidFill>
                  <a:srgbClr val="000000"/>
                </a:solidFill>
              </a:rPr>
              <a:t>ess </a:t>
            </a:r>
            <a:r>
              <a:rPr lang="en-US" sz="2400" b="1" dirty="0">
                <a:solidFill>
                  <a:srgbClr val="000000"/>
                </a:solidFill>
              </a:rPr>
              <a:t>l</a:t>
            </a:r>
            <a:r>
              <a:rPr lang="en-US" sz="2400" b="1" dirty="0" smtClean="0">
                <a:solidFill>
                  <a:srgbClr val="000000"/>
                </a:solidFill>
              </a:rPr>
              <a:t>ikely </a:t>
            </a:r>
            <a:r>
              <a:rPr lang="en-US" sz="2400" b="1" dirty="0">
                <a:solidFill>
                  <a:srgbClr val="000000"/>
                </a:solidFill>
              </a:rPr>
              <a:t>to be </a:t>
            </a:r>
            <a:r>
              <a:rPr lang="en-US" sz="2400" b="1" dirty="0" smtClean="0">
                <a:solidFill>
                  <a:srgbClr val="000000"/>
                </a:solidFill>
              </a:rPr>
              <a:t>rearrested than youth with nearly identical characteristics released from state-run secure facilities </a:t>
            </a:r>
            <a:endParaRPr lang="en-US" sz="2400" b="1" dirty="0">
              <a:solidFill>
                <a:srgbClr val="000000"/>
              </a:solidFill>
            </a:endParaRPr>
          </a:p>
        </p:txBody>
      </p:sp>
      <p:sp>
        <p:nvSpPr>
          <p:cNvPr id="30" name="TextBox 29"/>
          <p:cNvSpPr txBox="1"/>
          <p:nvPr/>
        </p:nvSpPr>
        <p:spPr>
          <a:xfrm>
            <a:off x="3253776" y="1211780"/>
            <a:ext cx="1613405" cy="1323439"/>
          </a:xfrm>
          <a:prstGeom prst="rect">
            <a:avLst/>
          </a:prstGeom>
          <a:solidFill>
            <a:schemeClr val="tx1">
              <a:lumMod val="75000"/>
              <a:lumOff val="25000"/>
            </a:schemeClr>
          </a:solidFill>
          <a:ln>
            <a:noFill/>
          </a:ln>
        </p:spPr>
        <p:txBody>
          <a:bodyPr wrap="square" rtlCol="0">
            <a:spAutoFit/>
          </a:bodyPr>
          <a:lstStyle>
            <a:defPPr>
              <a:defRPr lang="en-US"/>
            </a:defPPr>
            <a:lvl1pPr algn="ctr">
              <a:defRPr sz="1400" b="1">
                <a:solidFill>
                  <a:schemeClr val="bg1"/>
                </a:solidFill>
              </a:defRPr>
            </a:lvl1pPr>
          </a:lstStyle>
          <a:p>
            <a:r>
              <a:rPr lang="en-US" sz="2000" i="1" dirty="0" smtClean="0">
                <a:solidFill>
                  <a:schemeClr val="bg1">
                    <a:lumMod val="95000"/>
                  </a:schemeClr>
                </a:solidFill>
              </a:rPr>
              <a:t>One </a:t>
            </a:r>
            <a:r>
              <a:rPr lang="en-US" sz="2000" i="1" dirty="0">
                <a:solidFill>
                  <a:schemeClr val="bg1">
                    <a:lumMod val="95000"/>
                  </a:schemeClr>
                </a:solidFill>
              </a:rPr>
              <a:t>Year Probability of </a:t>
            </a:r>
            <a:r>
              <a:rPr lang="en-US" sz="2000" i="1" dirty="0" err="1" smtClean="0">
                <a:solidFill>
                  <a:schemeClr val="bg1">
                    <a:lumMod val="95000"/>
                  </a:schemeClr>
                </a:solidFill>
              </a:rPr>
              <a:t>Rearrest</a:t>
            </a:r>
            <a:endParaRPr lang="en-US" sz="2000" i="1" dirty="0" smtClean="0">
              <a:solidFill>
                <a:schemeClr val="bg1">
                  <a:lumMod val="95000"/>
                </a:schemeClr>
              </a:solidFill>
            </a:endParaRPr>
          </a:p>
          <a:p>
            <a:endParaRPr lang="en-US" sz="2000" i="1" dirty="0">
              <a:solidFill>
                <a:schemeClr val="bg1">
                  <a:lumMod val="95000"/>
                </a:schemeClr>
              </a:solidFill>
            </a:endParaRPr>
          </a:p>
        </p:txBody>
      </p:sp>
      <p:sp>
        <p:nvSpPr>
          <p:cNvPr id="31" name="TextBox 30"/>
          <p:cNvSpPr txBox="1"/>
          <p:nvPr/>
        </p:nvSpPr>
        <p:spPr>
          <a:xfrm>
            <a:off x="5378570" y="1206561"/>
            <a:ext cx="1597317" cy="1323439"/>
          </a:xfrm>
          <a:prstGeom prst="rect">
            <a:avLst/>
          </a:prstGeom>
          <a:solidFill>
            <a:schemeClr val="accent5">
              <a:lumMod val="50000"/>
            </a:schemeClr>
          </a:solidFill>
          <a:ln>
            <a:noFill/>
          </a:ln>
        </p:spPr>
        <p:txBody>
          <a:bodyPr wrap="square" rtlCol="0">
            <a:spAutoFit/>
          </a:bodyPr>
          <a:lstStyle>
            <a:defPPr>
              <a:defRPr lang="en-US"/>
            </a:defPPr>
            <a:lvl1pPr algn="ctr">
              <a:defRPr sz="1400" b="1">
                <a:solidFill>
                  <a:schemeClr val="bg1"/>
                </a:solidFill>
              </a:defRPr>
            </a:lvl1pPr>
          </a:lstStyle>
          <a:p>
            <a:r>
              <a:rPr lang="en-US" sz="2000" i="1" dirty="0" smtClean="0">
                <a:solidFill>
                  <a:schemeClr val="bg1">
                    <a:lumMod val="95000"/>
                  </a:schemeClr>
                </a:solidFill>
              </a:rPr>
              <a:t>First Recidivism Offense a Felony</a:t>
            </a:r>
            <a:endParaRPr lang="en-US" sz="2000" i="1" dirty="0">
              <a:solidFill>
                <a:schemeClr val="bg1">
                  <a:lumMod val="95000"/>
                </a:schemeClr>
              </a:solidFill>
            </a:endParaRPr>
          </a:p>
        </p:txBody>
      </p:sp>
      <p:sp>
        <p:nvSpPr>
          <p:cNvPr id="32" name="TextBox 31"/>
          <p:cNvSpPr txBox="1"/>
          <p:nvPr/>
        </p:nvSpPr>
        <p:spPr>
          <a:xfrm>
            <a:off x="477898" y="2529997"/>
            <a:ext cx="2333222" cy="923330"/>
          </a:xfrm>
          <a:prstGeom prst="rect">
            <a:avLst/>
          </a:prstGeom>
          <a:noFill/>
          <a:ln>
            <a:noFill/>
            <a:prstDash val="solid"/>
          </a:ln>
        </p:spPr>
        <p:txBody>
          <a:bodyPr wrap="square" rtlCol="0">
            <a:spAutoFit/>
          </a:bodyPr>
          <a:lstStyle>
            <a:defPPr>
              <a:defRPr lang="en-US"/>
            </a:defPPr>
            <a:lvl1pPr algn="ctr">
              <a:defRPr b="1">
                <a:solidFill>
                  <a:schemeClr val="bg1"/>
                </a:solidFill>
              </a:defRPr>
            </a:lvl1pPr>
          </a:lstStyle>
          <a:p>
            <a:pPr algn="r"/>
            <a:r>
              <a:rPr lang="en-US" dirty="0" smtClean="0">
                <a:solidFill>
                  <a:srgbClr val="404040"/>
                </a:solidFill>
              </a:rPr>
              <a:t>YOUTH RELEASED FROM STATE-RUN SECURE FACILITIES</a:t>
            </a:r>
          </a:p>
        </p:txBody>
      </p:sp>
      <p:sp>
        <p:nvSpPr>
          <p:cNvPr id="33" name="TextBox 32"/>
          <p:cNvSpPr txBox="1"/>
          <p:nvPr/>
        </p:nvSpPr>
        <p:spPr>
          <a:xfrm>
            <a:off x="3253774" y="2780829"/>
            <a:ext cx="1597316" cy="400110"/>
          </a:xfrm>
          <a:prstGeom prst="rect">
            <a:avLst/>
          </a:prstGeom>
          <a:noFill/>
          <a:ln>
            <a:solidFill>
              <a:schemeClr val="tx1">
                <a:lumMod val="65000"/>
                <a:lumOff val="35000"/>
              </a:schemeClr>
            </a:solidFill>
            <a:prstDash val="dash"/>
          </a:ln>
        </p:spPr>
        <p:txBody>
          <a:bodyPr wrap="square" rtlCol="0">
            <a:spAutoFit/>
          </a:bodyPr>
          <a:lstStyle>
            <a:defPPr>
              <a:defRPr lang="en-US"/>
            </a:defPPr>
            <a:lvl1pPr algn="ctr">
              <a:defRPr b="1">
                <a:solidFill>
                  <a:schemeClr val="bg1"/>
                </a:solidFill>
              </a:defRPr>
            </a:lvl1pPr>
          </a:lstStyle>
          <a:p>
            <a:r>
              <a:rPr lang="en-US" sz="2000" dirty="0" smtClean="0">
                <a:solidFill>
                  <a:schemeClr val="tx1">
                    <a:lumMod val="75000"/>
                    <a:lumOff val="25000"/>
                  </a:schemeClr>
                </a:solidFill>
              </a:rPr>
              <a:t>41%</a:t>
            </a:r>
            <a:endParaRPr lang="en-US" sz="2000" b="0" dirty="0">
              <a:solidFill>
                <a:schemeClr val="tx1">
                  <a:lumMod val="75000"/>
                  <a:lumOff val="25000"/>
                </a:schemeClr>
              </a:solidFill>
            </a:endParaRPr>
          </a:p>
        </p:txBody>
      </p:sp>
      <p:sp>
        <p:nvSpPr>
          <p:cNvPr id="34" name="TextBox 33"/>
          <p:cNvSpPr txBox="1"/>
          <p:nvPr/>
        </p:nvSpPr>
        <p:spPr>
          <a:xfrm>
            <a:off x="829930" y="3651305"/>
            <a:ext cx="1883664" cy="923330"/>
          </a:xfrm>
          <a:prstGeom prst="rect">
            <a:avLst/>
          </a:prstGeom>
          <a:noFill/>
          <a:ln>
            <a:noFill/>
            <a:prstDash val="solid"/>
          </a:ln>
        </p:spPr>
        <p:txBody>
          <a:bodyPr wrap="square" rtlCol="0">
            <a:spAutoFit/>
          </a:bodyPr>
          <a:lstStyle>
            <a:defPPr>
              <a:defRPr lang="en-US"/>
            </a:defPPr>
            <a:lvl1pPr algn="ctr">
              <a:defRPr b="1">
                <a:solidFill>
                  <a:schemeClr val="bg1"/>
                </a:solidFill>
              </a:defRPr>
            </a:lvl1pPr>
          </a:lstStyle>
          <a:p>
            <a:pPr algn="r"/>
            <a:r>
              <a:rPr lang="en-US" dirty="0" smtClean="0">
                <a:solidFill>
                  <a:srgbClr val="404040"/>
                </a:solidFill>
              </a:rPr>
              <a:t>YOUTH SUPERVISED IN THE COMMUNITY</a:t>
            </a:r>
          </a:p>
        </p:txBody>
      </p:sp>
      <p:sp>
        <p:nvSpPr>
          <p:cNvPr id="35" name="TextBox 34"/>
          <p:cNvSpPr txBox="1"/>
          <p:nvPr/>
        </p:nvSpPr>
        <p:spPr>
          <a:xfrm>
            <a:off x="5391065" y="2764631"/>
            <a:ext cx="1597316" cy="400110"/>
          </a:xfrm>
          <a:prstGeom prst="rect">
            <a:avLst/>
          </a:prstGeom>
          <a:noFill/>
          <a:ln>
            <a:solidFill>
              <a:srgbClr val="215968"/>
            </a:solidFill>
            <a:prstDash val="dash"/>
          </a:ln>
        </p:spPr>
        <p:txBody>
          <a:bodyPr wrap="square" rtlCol="0">
            <a:spAutoFit/>
          </a:bodyPr>
          <a:lstStyle>
            <a:defPPr>
              <a:defRPr lang="en-US"/>
            </a:defPPr>
            <a:lvl1pPr algn="ctr">
              <a:defRPr b="1">
                <a:solidFill>
                  <a:schemeClr val="bg1"/>
                </a:solidFill>
              </a:defRPr>
            </a:lvl1pPr>
          </a:lstStyle>
          <a:p>
            <a:r>
              <a:rPr lang="en-US" sz="2000" dirty="0" smtClean="0">
                <a:solidFill>
                  <a:schemeClr val="accent5">
                    <a:lumMod val="50000"/>
                  </a:schemeClr>
                </a:solidFill>
              </a:rPr>
              <a:t>49%</a:t>
            </a:r>
            <a:endParaRPr lang="en-US" sz="2000" b="0" dirty="0">
              <a:solidFill>
                <a:schemeClr val="accent5">
                  <a:lumMod val="50000"/>
                </a:schemeClr>
              </a:solidFill>
            </a:endParaRPr>
          </a:p>
        </p:txBody>
      </p:sp>
      <p:sp>
        <p:nvSpPr>
          <p:cNvPr id="36" name="TextBox 35"/>
          <p:cNvSpPr txBox="1"/>
          <p:nvPr/>
        </p:nvSpPr>
        <p:spPr>
          <a:xfrm>
            <a:off x="3269863" y="3712861"/>
            <a:ext cx="1597316" cy="400110"/>
          </a:xfrm>
          <a:prstGeom prst="rect">
            <a:avLst/>
          </a:prstGeom>
          <a:noFill/>
          <a:ln>
            <a:solidFill>
              <a:schemeClr val="tx1">
                <a:lumMod val="65000"/>
                <a:lumOff val="35000"/>
              </a:schemeClr>
            </a:solidFill>
            <a:prstDash val="dash"/>
          </a:ln>
        </p:spPr>
        <p:txBody>
          <a:bodyPr wrap="square" rtlCol="0">
            <a:spAutoFit/>
          </a:bodyPr>
          <a:lstStyle>
            <a:defPPr>
              <a:defRPr lang="en-US"/>
            </a:defPPr>
            <a:lvl1pPr algn="ctr">
              <a:defRPr b="1">
                <a:solidFill>
                  <a:schemeClr val="bg1"/>
                </a:solidFill>
              </a:defRPr>
            </a:lvl1pPr>
          </a:lstStyle>
          <a:p>
            <a:r>
              <a:rPr lang="en-US" sz="2000" smtClean="0">
                <a:solidFill>
                  <a:schemeClr val="tx1">
                    <a:lumMod val="75000"/>
                    <a:lumOff val="25000"/>
                  </a:schemeClr>
                </a:solidFill>
              </a:rPr>
              <a:t>34%</a:t>
            </a:r>
            <a:endParaRPr lang="en-US" sz="2000" b="0">
              <a:solidFill>
                <a:schemeClr val="tx1">
                  <a:lumMod val="75000"/>
                  <a:lumOff val="25000"/>
                </a:schemeClr>
              </a:solidFill>
            </a:endParaRPr>
          </a:p>
        </p:txBody>
      </p:sp>
      <p:sp>
        <p:nvSpPr>
          <p:cNvPr id="37" name="TextBox 36"/>
          <p:cNvSpPr txBox="1"/>
          <p:nvPr/>
        </p:nvSpPr>
        <p:spPr>
          <a:xfrm>
            <a:off x="5391065" y="3710492"/>
            <a:ext cx="1597316" cy="400110"/>
          </a:xfrm>
          <a:prstGeom prst="rect">
            <a:avLst/>
          </a:prstGeom>
          <a:noFill/>
          <a:ln>
            <a:solidFill>
              <a:srgbClr val="215968"/>
            </a:solidFill>
            <a:prstDash val="dash"/>
          </a:ln>
        </p:spPr>
        <p:txBody>
          <a:bodyPr wrap="square" rtlCol="0">
            <a:spAutoFit/>
          </a:bodyPr>
          <a:lstStyle>
            <a:defPPr>
              <a:defRPr lang="en-US"/>
            </a:defPPr>
            <a:lvl1pPr algn="ctr">
              <a:defRPr b="1">
                <a:solidFill>
                  <a:schemeClr val="bg1"/>
                </a:solidFill>
              </a:defRPr>
            </a:lvl1pPr>
          </a:lstStyle>
          <a:p>
            <a:r>
              <a:rPr lang="en-US" sz="2000" dirty="0" smtClean="0">
                <a:solidFill>
                  <a:schemeClr val="accent5">
                    <a:lumMod val="50000"/>
                  </a:schemeClr>
                </a:solidFill>
              </a:rPr>
              <a:t>17%</a:t>
            </a:r>
            <a:endParaRPr lang="en-US" sz="2000" b="0" dirty="0">
              <a:solidFill>
                <a:schemeClr val="accent5">
                  <a:lumMod val="50000"/>
                </a:schemeClr>
              </a:solidFill>
            </a:endParaRPr>
          </a:p>
        </p:txBody>
      </p:sp>
      <p:sp>
        <p:nvSpPr>
          <p:cNvPr id="16" name="TextBox 15"/>
          <p:cNvSpPr txBox="1"/>
          <p:nvPr/>
        </p:nvSpPr>
        <p:spPr>
          <a:xfrm>
            <a:off x="1968620" y="4856792"/>
            <a:ext cx="3021519" cy="1323439"/>
          </a:xfrm>
          <a:prstGeom prst="rect">
            <a:avLst/>
          </a:prstGeom>
          <a:noFill/>
          <a:ln w="28575" cmpd="sng">
            <a:solidFill>
              <a:srgbClr val="FFFFFF"/>
            </a:solidFill>
          </a:ln>
        </p:spPr>
        <p:txBody>
          <a:bodyPr wrap="square" rtlCol="0">
            <a:spAutoFit/>
          </a:bodyPr>
          <a:lstStyle/>
          <a:p>
            <a:pPr algn="ctr"/>
            <a:r>
              <a:rPr lang="en-US" sz="2000" b="1" dirty="0" smtClean="0">
                <a:solidFill>
                  <a:srgbClr val="595959"/>
                </a:solidFill>
              </a:rPr>
              <a:t>Youth released from state-run secure  facilities were 21% more likely to rearrested</a:t>
            </a:r>
          </a:p>
        </p:txBody>
      </p:sp>
      <p:sp>
        <p:nvSpPr>
          <p:cNvPr id="17" name="TextBox 16"/>
          <p:cNvSpPr txBox="1"/>
          <p:nvPr/>
        </p:nvSpPr>
        <p:spPr>
          <a:xfrm>
            <a:off x="5298863" y="4813570"/>
            <a:ext cx="3059526" cy="1323439"/>
          </a:xfrm>
          <a:prstGeom prst="rect">
            <a:avLst/>
          </a:prstGeom>
          <a:noFill/>
          <a:ln w="28575" cmpd="sng">
            <a:solidFill>
              <a:srgbClr val="FFFFFF"/>
            </a:solidFill>
          </a:ln>
        </p:spPr>
        <p:txBody>
          <a:bodyPr wrap="square" rtlCol="0">
            <a:spAutoFit/>
          </a:bodyPr>
          <a:lstStyle>
            <a:defPPr>
              <a:defRPr lang="en-US"/>
            </a:defPPr>
            <a:lvl1pPr>
              <a:defRPr sz="2000" b="1">
                <a:solidFill>
                  <a:srgbClr val="000000"/>
                </a:solidFill>
              </a:defRPr>
            </a:lvl1pPr>
          </a:lstStyle>
          <a:p>
            <a:pPr algn="ctr"/>
            <a:r>
              <a:rPr lang="en-US" dirty="0">
                <a:solidFill>
                  <a:srgbClr val="595959"/>
                </a:solidFill>
              </a:rPr>
              <a:t>Youth released from state-run secure facilities were 3x more likely to commit a felony when recidivating</a:t>
            </a:r>
          </a:p>
        </p:txBody>
      </p:sp>
      <p:sp>
        <p:nvSpPr>
          <p:cNvPr id="20" name="Down Arrow 19"/>
          <p:cNvSpPr/>
          <p:nvPr/>
        </p:nvSpPr>
        <p:spPr>
          <a:xfrm>
            <a:off x="3909046" y="4313801"/>
            <a:ext cx="247650" cy="350148"/>
          </a:xfrm>
          <a:prstGeom prst="downArrow">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6034400" y="4343803"/>
            <a:ext cx="247650" cy="350148"/>
          </a:xfrm>
          <a:prstGeom prst="downArrow">
            <a:avLst/>
          </a:prstGeom>
          <a:solidFill>
            <a:srgbClr val="215968"/>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338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animBg="1"/>
      <p:bldP spid="31" grpId="0" animBg="1"/>
      <p:bldP spid="32" grpId="0"/>
      <p:bldP spid="33" grpId="0" animBg="1"/>
      <p:bldP spid="34" grpId="0"/>
      <p:bldP spid="35" grpId="0" animBg="1"/>
      <p:bldP spid="36" grpId="0" animBg="1"/>
      <p:bldP spid="37" grpId="0" animBg="1"/>
      <p:bldP spid="16" grpId="0" animBg="1"/>
      <p:bldP spid="17"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17438</TotalTime>
  <Words>999</Words>
  <Application>Microsoft Office PowerPoint</Application>
  <PresentationFormat>On-screen Show (4:3)</PresentationFormat>
  <Paragraphs>235</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Juvenile Justice Study PPT for presentations</dc:title>
  <dc:creator>Tony Fabelo</dc:creator>
  <dc:description>Presenation to House Juvenile Justice Committee, February 18, 2015</dc:description>
  <cp:lastModifiedBy>Mark Ferrante</cp:lastModifiedBy>
  <cp:revision>2610</cp:revision>
  <cp:lastPrinted>2015-06-19T17:26:22Z</cp:lastPrinted>
  <dcterms:created xsi:type="dcterms:W3CDTF">2013-11-26T18:35:59Z</dcterms:created>
  <dcterms:modified xsi:type="dcterms:W3CDTF">2015-06-22T10:58:21Z</dcterms:modified>
</cp:coreProperties>
</file>