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63" r:id="rId1"/>
    <p:sldMasterId id="2147483751" r:id="rId2"/>
    <p:sldMasterId id="2147483775" r:id="rId3"/>
  </p:sldMasterIdLst>
  <p:notesMasterIdLst>
    <p:notesMasterId r:id="rId15"/>
  </p:notesMasterIdLst>
  <p:handoutMasterIdLst>
    <p:handoutMasterId r:id="rId16"/>
  </p:handoutMasterIdLst>
  <p:sldIdLst>
    <p:sldId id="476" r:id="rId4"/>
    <p:sldId id="399" r:id="rId5"/>
    <p:sldId id="480" r:id="rId6"/>
    <p:sldId id="426" r:id="rId7"/>
    <p:sldId id="438" r:id="rId8"/>
    <p:sldId id="479" r:id="rId9"/>
    <p:sldId id="475" r:id="rId10"/>
    <p:sldId id="471" r:id="rId11"/>
    <p:sldId id="472" r:id="rId12"/>
    <p:sldId id="474" r:id="rId13"/>
    <p:sldId id="478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31" autoAdjust="0"/>
    <p:restoredTop sz="67643" autoAdjust="0"/>
  </p:normalViewPr>
  <p:slideViewPr>
    <p:cSldViewPr>
      <p:cViewPr>
        <p:scale>
          <a:sx n="80" d="100"/>
          <a:sy n="80" d="100"/>
        </p:scale>
        <p:origin x="-115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2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FA7AB-2AA7-4202-AF21-A3AA4C50F48E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A9060-B7A2-47BB-9150-27C22F68B9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86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B6DA88-7495-4A53-9980-CA99B8DD47EA}" type="datetimeFigureOut">
              <a:rPr lang="en-US"/>
              <a:pPr/>
              <a:t>11/12/2013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B66BA3-91CF-4477-8465-63637B6119F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446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8911">
              <a:defRPr/>
            </a:pPr>
            <a:endParaRPr lang="en-US" sz="1400" dirty="0"/>
          </a:p>
          <a:p>
            <a:pPr defTabSz="928911"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9069A-549C-4E8B-8756-23181AD2272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6BA3-91CF-4477-8465-63637B6119F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303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9069A-549C-4E8B-8756-23181AD2272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6BA3-91CF-4477-8465-63637B6119F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6BA3-91CF-4477-8465-63637B6119F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148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6BA3-91CF-4477-8465-63637B6119F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6BA3-91CF-4477-8465-63637B6119F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6BA3-91CF-4477-8465-63637B6119F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416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6BA3-91CF-4477-8465-63637B6119F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03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6BA3-91CF-4477-8465-63637B6119F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332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6BA3-91CF-4477-8465-63637B6119F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868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6B30-0ED7-48D4-8295-C8A6DC243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6B30-0ED7-48D4-8295-C8A6DC243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6B30-0ED7-48D4-8295-C8A6DC243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B01D-9D02-44D6-A982-D4480C823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B01D-9D02-44D6-A982-D4480C823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B01D-9D02-44D6-A982-D4480C823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B01D-9D02-44D6-A982-D4480C823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B01D-9D02-44D6-A982-D4480C823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B01D-9D02-44D6-A982-D4480C823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B01D-9D02-44D6-A982-D4480C823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B01D-9D02-44D6-A982-D4480C823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6B30-0ED7-48D4-8295-C8A6DC243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B01D-9D02-44D6-A982-D4480C823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B01D-9D02-44D6-A982-D4480C823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B01D-9D02-44D6-A982-D4480C823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9347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FC4DE38-E1BB-4513-A18A-96095F7F1C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35563"/>
          </a:xfrm>
        </p:spPr>
        <p:txBody>
          <a:bodyPr/>
          <a:lstStyle>
            <a:lvl1pPr>
              <a:buClr>
                <a:srgbClr val="9B2D78"/>
              </a:buClr>
              <a:buFont typeface="Wingdings" pitchFamily="2" charset="2"/>
              <a:buChar char="§"/>
              <a:defRPr/>
            </a:lvl1pPr>
            <a:lvl2pPr>
              <a:buClr>
                <a:srgbClr val="FFC000"/>
              </a:buClr>
              <a:buFont typeface="Wingdings" pitchFamily="2" charset="2"/>
              <a:buChar char="§"/>
              <a:defRPr/>
            </a:lvl2pPr>
            <a:lvl3pPr>
              <a:buClr>
                <a:srgbClr val="193470"/>
              </a:buClr>
              <a:buFont typeface="Wingdings" pitchFamily="2" charset="2"/>
              <a:buChar char="§"/>
              <a:defRPr/>
            </a:lvl3pPr>
            <a:lvl4pPr>
              <a:buClr>
                <a:srgbClr val="9B2D78"/>
              </a:buClr>
              <a:buFont typeface="Wingdings" pitchFamily="2" charset="2"/>
              <a:buChar char="§"/>
              <a:defRPr/>
            </a:lvl4pPr>
            <a:lvl5pPr>
              <a:buClr>
                <a:srgbClr val="9B2D7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DE38-E1BB-4513-A18A-96095F7F1C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30993"/>
            <a:ext cx="6553200" cy="523875"/>
          </a:xfrm>
        </p:spPr>
        <p:txBody>
          <a:bodyPr anchor="ctr"/>
          <a:lstStyle>
            <a:lvl1pPr>
              <a:buNone/>
              <a:defRPr sz="24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dirty="0" smtClean="0"/>
              <a:t>Add Text</a:t>
            </a:r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DE38-E1BB-4513-A18A-96095F7F1C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30993"/>
            <a:ext cx="6553200" cy="523875"/>
          </a:xfrm>
        </p:spPr>
        <p:txBody>
          <a:bodyPr anchor="ctr"/>
          <a:lstStyle>
            <a:lvl1pPr>
              <a:buNone/>
              <a:defRPr sz="24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dirty="0" smtClean="0"/>
              <a:t>Add Text</a:t>
            </a:r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9B2D78"/>
              </a:buClr>
              <a:buFont typeface="Wingdings" pitchFamily="2" charset="2"/>
              <a:buChar char="§"/>
              <a:defRPr sz="2800"/>
            </a:lvl1pPr>
            <a:lvl2pPr>
              <a:buClr>
                <a:srgbClr val="FFC000"/>
              </a:buClr>
              <a:buFont typeface="Wingdings" pitchFamily="2" charset="2"/>
              <a:buChar char="§"/>
              <a:defRPr sz="2400"/>
            </a:lvl2pPr>
            <a:lvl3pPr>
              <a:buClr>
                <a:srgbClr val="193470"/>
              </a:buCl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9B2D78"/>
              </a:buClr>
              <a:buFont typeface="Wingdings" pitchFamily="2" charset="2"/>
              <a:buChar char="§"/>
              <a:defRPr sz="2800"/>
            </a:lvl1pPr>
            <a:lvl2pPr>
              <a:buClr>
                <a:srgbClr val="FFC000"/>
              </a:buClr>
              <a:buFont typeface="Wingdings" pitchFamily="2" charset="2"/>
              <a:buChar char="§"/>
              <a:defRPr sz="2400"/>
            </a:lvl2pPr>
            <a:lvl3pPr>
              <a:buClr>
                <a:srgbClr val="193470"/>
              </a:buCl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DE38-E1BB-4513-A18A-96095F7F1C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30993"/>
            <a:ext cx="6553200" cy="523875"/>
          </a:xfrm>
        </p:spPr>
        <p:txBody>
          <a:bodyPr anchor="ctr"/>
          <a:lstStyle>
            <a:lvl1pPr>
              <a:buNone/>
              <a:defRPr sz="24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dirty="0" smtClean="0"/>
              <a:t>Add Text</a:t>
            </a:r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9B2D78"/>
              </a:buClr>
              <a:buFont typeface="Wingdings" pitchFamily="2" charset="2"/>
              <a:buChar char="§"/>
              <a:defRPr sz="2400"/>
            </a:lvl1pPr>
            <a:lvl2pPr>
              <a:buClr>
                <a:srgbClr val="FFC000"/>
              </a:buClr>
              <a:buFont typeface="Wingdings" pitchFamily="2" charset="2"/>
              <a:buChar char="§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9B2D78"/>
              </a:buClr>
              <a:buFont typeface="Wingdings" pitchFamily="2" charset="2"/>
              <a:buChar char="§"/>
              <a:defRPr sz="2400"/>
            </a:lvl1pPr>
            <a:lvl2pPr>
              <a:buClr>
                <a:srgbClr val="FFC000"/>
              </a:buClr>
              <a:buFont typeface="Wingdings" pitchFamily="2" charset="2"/>
              <a:buChar char="§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DE38-E1BB-4513-A18A-96095F7F1C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30993"/>
            <a:ext cx="6553200" cy="523875"/>
          </a:xfrm>
        </p:spPr>
        <p:txBody>
          <a:bodyPr anchor="ctr"/>
          <a:lstStyle>
            <a:lvl1pPr>
              <a:buNone/>
              <a:defRPr sz="24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dirty="0" smtClean="0"/>
              <a:t>Add Text</a:t>
            </a:r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DE38-E1BB-4513-A18A-96095F7F1C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30993"/>
            <a:ext cx="6553200" cy="523875"/>
          </a:xfrm>
        </p:spPr>
        <p:txBody>
          <a:bodyPr anchor="ctr"/>
          <a:lstStyle>
            <a:lvl1pPr>
              <a:buNone/>
              <a:defRPr sz="24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dirty="0" smtClean="0"/>
              <a:t>Add Text</a:t>
            </a:r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DE38-E1BB-4513-A18A-96095F7F1C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30993"/>
            <a:ext cx="6553200" cy="523875"/>
          </a:xfrm>
        </p:spPr>
        <p:txBody>
          <a:bodyPr anchor="ctr"/>
          <a:lstStyle>
            <a:lvl1pPr>
              <a:buNone/>
              <a:defRPr sz="24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dirty="0" smtClean="0"/>
              <a:t>Add Text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6B30-0ED7-48D4-8295-C8A6DC243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DE38-E1BB-4513-A18A-96095F7F1C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30993"/>
            <a:ext cx="6553200" cy="523875"/>
          </a:xfrm>
        </p:spPr>
        <p:txBody>
          <a:bodyPr anchor="ctr"/>
          <a:lstStyle>
            <a:lvl1pPr>
              <a:buNone/>
              <a:defRPr sz="24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dirty="0" smtClean="0"/>
              <a:t>Add Text</a:t>
            </a:r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DE38-E1BB-4513-A18A-96095F7F1C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30993"/>
            <a:ext cx="6553200" cy="523875"/>
          </a:xfrm>
        </p:spPr>
        <p:txBody>
          <a:bodyPr anchor="ctr"/>
          <a:lstStyle>
            <a:lvl1pPr>
              <a:buNone/>
              <a:defRPr sz="24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dirty="0" smtClean="0"/>
              <a:t>Add Text</a:t>
            </a:r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DE38-E1BB-4513-A18A-96095F7F1C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30993"/>
            <a:ext cx="6553200" cy="523875"/>
          </a:xfrm>
        </p:spPr>
        <p:txBody>
          <a:bodyPr anchor="ctr"/>
          <a:lstStyle>
            <a:lvl1pPr>
              <a:buNone/>
              <a:defRPr sz="24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dirty="0" smtClean="0"/>
              <a:t>Add Text</a:t>
            </a:r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DE38-E1BB-4513-A18A-96095F7F1C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30993"/>
            <a:ext cx="6553200" cy="523875"/>
          </a:xfrm>
        </p:spPr>
        <p:txBody>
          <a:bodyPr anchor="ctr"/>
          <a:lstStyle>
            <a:lvl1pPr>
              <a:buNone/>
              <a:defRPr sz="24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dirty="0" smtClean="0"/>
              <a:t>Add Text</a:t>
            </a:r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DE38-E1BB-4513-A18A-96095F7F1C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HS Logo- Eagle"/>
          <p:cNvPicPr>
            <a:picLocks noChangeAspect="1" noChangeArrowheads="1"/>
          </p:cNvPicPr>
          <p:nvPr userDrawn="1"/>
        </p:nvPicPr>
        <p:blipFill>
          <a:blip r:embed="rId2" cstate="print">
            <a:lum bright="90000" contrast="-80000"/>
          </a:blip>
          <a:srcRect t="6720"/>
          <a:stretch>
            <a:fillRect/>
          </a:stretch>
        </p:blipFill>
        <p:spPr bwMode="auto">
          <a:xfrm>
            <a:off x="838200" y="0"/>
            <a:ext cx="5715000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114300" y="3429000"/>
            <a:ext cx="8801100" cy="0"/>
          </a:xfrm>
          <a:prstGeom prst="line">
            <a:avLst/>
          </a:prstGeom>
          <a:noFill/>
          <a:ln w="38100">
            <a:solidFill>
              <a:srgbClr val="F8B20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 dirty="0"/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3" cstate="print"/>
          <a:srcRect l="9375" t="37500" r="17188" b="38542"/>
          <a:stretch>
            <a:fillRect/>
          </a:stretch>
        </p:blipFill>
        <p:spPr bwMode="auto">
          <a:xfrm>
            <a:off x="2654301" y="5791200"/>
            <a:ext cx="648969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7797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3E7CC-9C3E-41D4-8A0F-9CB1EC1061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6B30-0ED7-48D4-8295-C8A6DC243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A4288-F5A3-4447-8DD2-3EAD8D23CAD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6BB5F-FD5A-46F1-B586-5182A5FF24A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6B30-0ED7-48D4-8295-C8A6DC243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DE38-E1BB-4513-A18A-96095F7F1C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DE38-E1BB-4513-A18A-96095F7F1C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DE38-E1BB-4513-A18A-96095F7F1C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DE38-E1BB-4513-A18A-96095F7F1C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DE38-E1BB-4513-A18A-96095F7F1C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DE38-E1BB-4513-A18A-96095F7F1C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D7F5A1-CF84-497F-A91C-D097AB16ACA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6B30-0ED7-48D4-8295-C8A6DC243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6B30-0ED7-48D4-8295-C8A6DC243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6B30-0ED7-48D4-8295-C8A6DC243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6B30-0ED7-48D4-8295-C8A6DC243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E6B30-0ED7-48D4-8295-C8A6DC243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8B01D-9D02-44D6-A982-D4480C823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4DE38-E1BB-4513-A18A-96095F7F1C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7655867" y="5834468"/>
            <a:ext cx="1131833" cy="7706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28448"/>
            <a:ext cx="6603999" cy="529897"/>
          </a:xfrm>
          <a:prstGeom prst="rect">
            <a:avLst/>
          </a:prstGeom>
          <a:solidFill>
            <a:srgbClr val="9B2D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Century Gothic" pitchFamily="34" charset="0"/>
              </a:rPr>
              <a:t>     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29600" y="328448"/>
            <a:ext cx="914399" cy="529897"/>
          </a:xfrm>
          <a:prstGeom prst="rect">
            <a:avLst/>
          </a:prstGeom>
          <a:solidFill>
            <a:srgbClr val="1934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35380" y="328448"/>
            <a:ext cx="1366344" cy="529897"/>
          </a:xfrm>
          <a:prstGeom prst="rect">
            <a:avLst/>
          </a:prstGeom>
          <a:solidFill>
            <a:srgbClr val="FAB7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  <p:sldLayoutId id="2147483801" r:id="rId26"/>
    <p:sldLayoutId id="2147483802" r:id="rId27"/>
    <p:sldLayoutId id="2147483744" r:id="rId28"/>
    <p:sldLayoutId id="2147483745" r:id="rId29"/>
    <p:sldLayoutId id="2147483746" r:id="rId30"/>
    <p:sldLayoutId id="2147483747" r:id="rId31"/>
    <p:sldLayoutId id="2147483748" r:id="rId32"/>
    <p:sldLayoutId id="2147483749" r:id="rId33"/>
    <p:sldLayoutId id="2147483733" r:id="rId34"/>
  </p:sldLayoutIdLst>
  <p:transition spd="slow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B2D78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19347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Wilma.Robinson@hhs.g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cid:image005.png@01CCA85B.70BAEA90" TargetMode="External"/><Relationship Id="rId13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0.png"/><Relationship Id="rId12" Type="http://schemas.openxmlformats.org/officeDocument/2006/relationships/image" Target="cid:image004.png@01CCA85B.70BAEA9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6" Type="http://schemas.openxmlformats.org/officeDocument/2006/relationships/hyperlink" Target="http://www.youtube.com/teenhealthgov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twitter.com/TeenHealthGov" TargetMode="External"/><Relationship Id="rId10" Type="http://schemas.openxmlformats.org/officeDocument/2006/relationships/image" Target="cid:image006.png@01CCA85B.70BAEA90" TargetMode="External"/><Relationship Id="rId4" Type="http://schemas.openxmlformats.org/officeDocument/2006/relationships/hyperlink" Target="http://www.hhs.gov/ash/oah/" TargetMode="External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ciio.cms.gov/programs/marketreform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.png"/><Relationship Id="rId4" Type="http://schemas.openxmlformats.org/officeDocument/2006/relationships/hyperlink" Target="http://cciio.cms.gov/programs/exchanges/assistance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pe.hhs.gov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28448"/>
            <a:ext cx="6603999" cy="529897"/>
          </a:xfrm>
          <a:prstGeom prst="rect">
            <a:avLst/>
          </a:prstGeom>
          <a:solidFill>
            <a:srgbClr val="9B2D78">
              <a:alpha val="7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Century Gothic" pitchFamily="34" charset="0"/>
              </a:rPr>
              <a:t>     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29600" y="328448"/>
            <a:ext cx="914399" cy="529897"/>
          </a:xfrm>
          <a:prstGeom prst="rect">
            <a:avLst/>
          </a:prstGeom>
          <a:solidFill>
            <a:srgbClr val="193470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735380" y="328448"/>
            <a:ext cx="1366344" cy="529897"/>
          </a:xfrm>
          <a:prstGeom prst="rect">
            <a:avLst/>
          </a:prstGeom>
          <a:solidFill>
            <a:srgbClr val="FAB72C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858345"/>
            <a:ext cx="7772400" cy="287545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4000" dirty="0" smtClean="0">
                <a:solidFill>
                  <a:srgbClr val="193470"/>
                </a:solidFill>
              </a:rPr>
              <a:t>Office of Adolescent Health </a:t>
            </a:r>
            <a:br>
              <a:rPr lang="en-US" sz="4000" dirty="0" smtClean="0">
                <a:solidFill>
                  <a:srgbClr val="193470"/>
                </a:solidFill>
              </a:rPr>
            </a:br>
            <a:r>
              <a:rPr lang="en-US" sz="1300" dirty="0" smtClean="0">
                <a:solidFill>
                  <a:srgbClr val="193470"/>
                </a:solidFill>
              </a:rPr>
              <a:t> </a:t>
            </a:r>
            <a:r>
              <a:rPr lang="en-US" dirty="0" smtClean="0">
                <a:solidFill>
                  <a:srgbClr val="193470"/>
                </a:solidFill>
              </a:rPr>
              <a:t/>
            </a:r>
            <a:br>
              <a:rPr lang="en-US" dirty="0" smtClean="0">
                <a:solidFill>
                  <a:srgbClr val="193470"/>
                </a:solidFill>
              </a:rPr>
            </a:br>
            <a:r>
              <a:rPr lang="en-US" sz="3600" dirty="0"/>
              <a:t>Adolescents and the Affordable Care Act</a:t>
            </a:r>
            <a:endParaRPr lang="en-US" sz="3600" dirty="0">
              <a:solidFill>
                <a:srgbClr val="193470"/>
              </a:solidFill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678745" y="4648200"/>
            <a:ext cx="7625080" cy="205199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1800" b="1" dirty="0">
                <a:solidFill>
                  <a:srgbClr val="193470"/>
                </a:solidFill>
              </a:rPr>
              <a:t>Wilma  Robinson, PhD, MPH</a:t>
            </a:r>
          </a:p>
          <a:p>
            <a:pPr algn="l"/>
            <a:r>
              <a:rPr lang="en-US" sz="1800" dirty="0">
                <a:solidFill>
                  <a:srgbClr val="193470"/>
                </a:solidFill>
              </a:rPr>
              <a:t>Deputy Director</a:t>
            </a:r>
          </a:p>
          <a:p>
            <a:pPr algn="l"/>
            <a:r>
              <a:rPr lang="en-US" sz="1800" dirty="0">
                <a:solidFill>
                  <a:srgbClr val="193470"/>
                </a:solidFill>
              </a:rPr>
              <a:t>Office of Adolescent Health</a:t>
            </a:r>
          </a:p>
          <a:p>
            <a:pPr algn="l"/>
            <a:r>
              <a:rPr lang="en-US" sz="1800" dirty="0">
                <a:solidFill>
                  <a:srgbClr val="193470"/>
                </a:solidFill>
              </a:rPr>
              <a:t>US Department of Health and Human Services</a:t>
            </a:r>
          </a:p>
          <a:p>
            <a:pPr algn="l"/>
            <a:endParaRPr lang="en-US" sz="1800" dirty="0" smtClean="0">
              <a:solidFill>
                <a:srgbClr val="193470"/>
              </a:solidFill>
            </a:endParaRPr>
          </a:p>
          <a:p>
            <a:pPr algn="l"/>
            <a:r>
              <a:rPr lang="en-US" sz="1600" b="1" dirty="0">
                <a:solidFill>
                  <a:schemeClr val="tx2"/>
                </a:solidFill>
              </a:rPr>
              <a:t>OJJDP Coordinating Council</a:t>
            </a:r>
          </a:p>
          <a:p>
            <a:pPr algn="l"/>
            <a:r>
              <a:rPr lang="en-US" sz="1600" b="1" dirty="0">
                <a:solidFill>
                  <a:schemeClr val="tx2"/>
                </a:solidFill>
              </a:rPr>
              <a:t>November 13, 2013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F37992-A2B5-4F11-991D-BAB12D5D8AC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095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Acknowledgements: Laura Skopec at ASPE and Trina Anglin at HRSA for the use of some of their slides on Affordable Care Act and federal resources.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dirty="0" smtClean="0"/>
              <a:t>Contact information:</a:t>
            </a:r>
          </a:p>
          <a:p>
            <a:pPr marL="0" indent="0">
              <a:buNone/>
            </a:pPr>
            <a:r>
              <a:rPr lang="en-US" dirty="0"/>
              <a:t>Wilma M. Robinson, PhD, MPH </a:t>
            </a:r>
          </a:p>
          <a:p>
            <a:pPr marL="0" indent="0">
              <a:buNone/>
            </a:pPr>
            <a:r>
              <a:rPr lang="en-US" dirty="0" smtClean="0"/>
              <a:t>Office </a:t>
            </a:r>
            <a:r>
              <a:rPr lang="en-US" dirty="0"/>
              <a:t>of Adolescent Health</a:t>
            </a:r>
          </a:p>
          <a:p>
            <a:pPr marL="0" indent="0">
              <a:buNone/>
            </a:pPr>
            <a:r>
              <a:rPr lang="en-US" dirty="0"/>
              <a:t>US Department of Health and Human Services</a:t>
            </a:r>
          </a:p>
          <a:p>
            <a:pPr marL="0" indent="0">
              <a:buNone/>
            </a:pPr>
            <a:r>
              <a:rPr lang="en-US" dirty="0"/>
              <a:t>1101 </a:t>
            </a:r>
            <a:r>
              <a:rPr lang="en-US" dirty="0" err="1"/>
              <a:t>Wootton</a:t>
            </a:r>
            <a:r>
              <a:rPr lang="en-US" dirty="0"/>
              <a:t> Parkway, Suite 700</a:t>
            </a:r>
          </a:p>
          <a:p>
            <a:pPr marL="0" indent="0">
              <a:buNone/>
            </a:pPr>
            <a:r>
              <a:rPr lang="en-US" dirty="0"/>
              <a:t>Rockville, MD </a:t>
            </a:r>
            <a:r>
              <a:rPr lang="en-US" dirty="0" smtClean="0"/>
              <a:t>20852</a:t>
            </a:r>
            <a:endParaRPr lang="en-US" dirty="0"/>
          </a:p>
          <a:p>
            <a:pPr marL="0" indent="0">
              <a:buNone/>
            </a:pPr>
            <a:r>
              <a:rPr lang="en-US" u="sng" dirty="0">
                <a:hlinkClick r:id="rId3"/>
              </a:rPr>
              <a:t>Wilma.Robinson@hhs.gov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240-276-8610 (office)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DC91-9E6A-41EA-963D-FBAA4FEE669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Youth_Hands_in_A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6563" y="4114800"/>
            <a:ext cx="3709761" cy="27432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654" y="858346"/>
            <a:ext cx="9143999" cy="3472016"/>
          </a:xfrm>
        </p:spPr>
        <p:txBody>
          <a:bodyPr>
            <a:normAutofit fontScale="92500" lnSpcReduction="10000"/>
          </a:bodyPr>
          <a:lstStyle/>
          <a:p>
            <a:pPr marL="574675">
              <a:buClr>
                <a:srgbClr val="9B2D78"/>
              </a:buClr>
              <a:buNone/>
            </a:pPr>
            <a:r>
              <a:rPr lang="en-US" dirty="0" smtClean="0"/>
              <a:t>	  Use OAH’s Award Winning Website</a:t>
            </a:r>
          </a:p>
          <a:p>
            <a:pPr marL="974725" lvl="1" indent="-231775">
              <a:buClr>
                <a:srgbClr val="9B2D78"/>
              </a:buClr>
              <a:buNone/>
            </a:pPr>
            <a:r>
              <a:rPr lang="en-US" dirty="0" smtClean="0">
                <a:hlinkClick r:id="rId4"/>
              </a:rPr>
              <a:t>www.hhs.gov/ash/oah/</a:t>
            </a:r>
            <a:endParaRPr lang="en-US" dirty="0" smtClean="0"/>
          </a:p>
          <a:p>
            <a:pPr marL="574675">
              <a:buClr>
                <a:srgbClr val="9B2D78"/>
              </a:buClr>
              <a:buNone/>
            </a:pPr>
            <a:r>
              <a:rPr lang="en-US" dirty="0" smtClean="0"/>
              <a:t>	  Follow Us on Twitter</a:t>
            </a:r>
          </a:p>
          <a:p>
            <a:pPr marL="974725" lvl="1" indent="-231775">
              <a:buClr>
                <a:srgbClr val="9B2D78"/>
              </a:buClr>
              <a:buNone/>
            </a:pPr>
            <a:r>
              <a:rPr lang="en-US" dirty="0" smtClean="0">
                <a:hlinkClick r:id="rId5"/>
              </a:rPr>
              <a:t>@TeenHealthGov</a:t>
            </a:r>
            <a:endParaRPr lang="en-US" dirty="0" smtClean="0"/>
          </a:p>
          <a:p>
            <a:pPr marL="574675">
              <a:buClr>
                <a:srgbClr val="9B2D78"/>
              </a:buClr>
              <a:buNone/>
            </a:pPr>
            <a:r>
              <a:rPr lang="en-US" dirty="0" smtClean="0"/>
              <a:t>	  Sign up for E-Updates </a:t>
            </a:r>
          </a:p>
          <a:p>
            <a:pPr marL="574675">
              <a:buClr>
                <a:srgbClr val="9B2D78"/>
              </a:buClr>
              <a:buNone/>
            </a:pPr>
            <a:r>
              <a:rPr lang="en-US" dirty="0" smtClean="0"/>
              <a:t>	  Watch us on YouTube</a:t>
            </a:r>
          </a:p>
          <a:p>
            <a:pPr marL="739775" indent="0">
              <a:buClr>
                <a:srgbClr val="9B2D78"/>
              </a:buClr>
              <a:buNone/>
            </a:pPr>
            <a:r>
              <a:rPr lang="en-US" dirty="0" smtClean="0">
                <a:hlinkClick r:id="rId6"/>
              </a:rPr>
              <a:t>www.youtube.com/teenhealthgov</a:t>
            </a:r>
            <a:endParaRPr lang="en-US" dirty="0" smtClean="0"/>
          </a:p>
          <a:p>
            <a:pPr marL="574675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133600" cy="365125"/>
          </a:xfrm>
        </p:spPr>
        <p:txBody>
          <a:bodyPr/>
          <a:lstStyle/>
          <a:p>
            <a:fld id="{F9EE28A5-200C-AA46-9213-2C29FA1355B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328448"/>
            <a:ext cx="6603999" cy="529897"/>
          </a:xfrm>
          <a:prstGeom prst="rect">
            <a:avLst/>
          </a:prstGeom>
          <a:solidFill>
            <a:srgbClr val="9B2D78">
              <a:alpha val="7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Century Gothic" pitchFamily="34" charset="0"/>
              </a:rPr>
              <a:t>For More Information</a:t>
            </a:r>
            <a:endParaRPr lang="en-US" sz="2300" dirty="0"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29600" y="328448"/>
            <a:ext cx="914399" cy="529897"/>
          </a:xfrm>
          <a:prstGeom prst="rect">
            <a:avLst/>
          </a:prstGeom>
          <a:solidFill>
            <a:srgbClr val="193470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35380" y="328448"/>
            <a:ext cx="1366344" cy="529897"/>
          </a:xfrm>
          <a:prstGeom prst="rect">
            <a:avLst/>
          </a:prstGeom>
          <a:solidFill>
            <a:srgbClr val="FAB72C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56a64f07-2283-490d-a555-6f685048f3c8" descr="cid:B70C0AAF-351E-4EDF-A16E-50FB05DC7C63@hsd1.il.comcast.net.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180162" y="1785582"/>
            <a:ext cx="447675" cy="447675"/>
          </a:xfrm>
          <a:prstGeom prst="rect">
            <a:avLst/>
          </a:prstGeom>
          <a:noFill/>
        </p:spPr>
      </p:pic>
      <p:pic>
        <p:nvPicPr>
          <p:cNvPr id="10" name="bd89508e-f81c-46ee-a682-2450ca309c5a" descr="cid:31FA94CD-1B77-49E3-9367-ABCA2DDBCE41@hsd1.il.comcast.net.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161286" y="2747761"/>
            <a:ext cx="447675" cy="447675"/>
          </a:xfrm>
          <a:prstGeom prst="rect">
            <a:avLst/>
          </a:prstGeom>
          <a:noFill/>
        </p:spPr>
      </p:pic>
      <p:pic>
        <p:nvPicPr>
          <p:cNvPr id="11" name="d0fafcc3-a2a8-463d-9261-8999481bc45c" descr="cid:BC4CFB3E-E6C7-4F27-B41D-DFAA93706B64@hsd1.il.comcast.net."/>
          <p:cNvPicPr>
            <a:picLocks noChangeAspect="1" noChangeArrowheads="1"/>
          </p:cNvPicPr>
          <p:nvPr/>
        </p:nvPicPr>
        <p:blipFill>
          <a:blip r:embed="rId11" r:link="rId12" cstate="print"/>
          <a:srcRect/>
          <a:stretch>
            <a:fillRect/>
          </a:stretch>
        </p:blipFill>
        <p:spPr bwMode="auto">
          <a:xfrm>
            <a:off x="154588" y="3340752"/>
            <a:ext cx="447675" cy="447675"/>
          </a:xfrm>
          <a:prstGeom prst="rect">
            <a:avLst/>
          </a:prstGeom>
          <a:noFill/>
        </p:spPr>
      </p:pic>
      <p:sp>
        <p:nvSpPr>
          <p:cNvPr id="14" name="Slide Number Placeholder 10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E28A5-200C-AA46-9213-2C29FA1355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5" descr="Office of Adolescent Health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7636" y="927402"/>
            <a:ext cx="6191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52924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focus on Adolescents?</a:t>
            </a:r>
          </a:p>
          <a:p>
            <a:r>
              <a:rPr lang="en-US" dirty="0" smtClean="0"/>
              <a:t>Current uninsured rate among adolescents</a:t>
            </a:r>
          </a:p>
          <a:p>
            <a:r>
              <a:rPr lang="en-US" dirty="0"/>
              <a:t>Brief background on the Affordable Care Act</a:t>
            </a:r>
          </a:p>
          <a:p>
            <a:pPr lvl="1"/>
            <a:r>
              <a:rPr lang="en-US" dirty="0" smtClean="0"/>
              <a:t>Coverage provisions already in effect</a:t>
            </a:r>
          </a:p>
          <a:p>
            <a:pPr lvl="1"/>
            <a:r>
              <a:rPr lang="en-US" dirty="0" smtClean="0"/>
              <a:t>Coverage provisions taking effect in 2014</a:t>
            </a:r>
          </a:p>
          <a:p>
            <a:r>
              <a:rPr lang="en-US" dirty="0" smtClean="0"/>
              <a:t>Other relevant Affordable Care Act initiatives</a:t>
            </a:r>
          </a:p>
          <a:p>
            <a:r>
              <a:rPr lang="en-US" dirty="0" smtClean="0"/>
              <a:t>Federal Resources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DC91-9E6A-41EA-963D-FBAA4FEE669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42 Million Adolescents (ages 10-19) live in the United States.</a:t>
            </a:r>
          </a:p>
          <a:p>
            <a:r>
              <a:rPr lang="en-US" dirty="0" smtClean="0"/>
              <a:t>The health care needs of adolescents are different from those of adults and children.</a:t>
            </a:r>
          </a:p>
          <a:p>
            <a:r>
              <a:rPr lang="en-US" dirty="0" smtClean="0"/>
              <a:t>Behavioral patterns of adolescents influence their risk of health conditions as adults.</a:t>
            </a:r>
          </a:p>
          <a:p>
            <a:r>
              <a:rPr lang="en-US" dirty="0" smtClean="0"/>
              <a:t>There are significant health disparities that exist among adolescents.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DE38-E1BB-4513-A18A-96095F7F1C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Why Focus on Adolescents?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1579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990600"/>
          <a:ext cx="9144735" cy="294436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350228"/>
                <a:gridCol w="1666045"/>
                <a:gridCol w="3128462"/>
              </a:tblGrid>
              <a:tr h="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United States Eligible </a:t>
                      </a:r>
                      <a:r>
                        <a:rPr lang="en-US" sz="1400" dirty="0" smtClean="0"/>
                        <a:t>Uninsured* </a:t>
                      </a:r>
                      <a:r>
                        <a:rPr lang="en-US" sz="1400" dirty="0"/>
                        <a:t>Ages 10-19 by Race Ethnicity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290" marR="7929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Race/Ethnicity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290" marR="792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Percentage of Eligible Uninsured </a:t>
                      </a:r>
                      <a:r>
                        <a:rPr lang="en-US" sz="1400" dirty="0" smtClean="0"/>
                        <a:t> Adolescents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290" marR="792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Total Number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290" marR="7929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Hispanic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290" marR="792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34.9%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290" marR="792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1,464,000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290" marR="7929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White (Non-Hispanic)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290" marR="792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40.3%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290" marR="792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1,691,000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290" marR="79290" marT="0" marB="0"/>
                </a:tc>
              </a:tr>
              <a:tr h="1903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Black (Non-Hispanic)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290" marR="792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15.5%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290" marR="792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649,000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290" marR="7929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Asian (Non-Hispanic)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290" marR="792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4.3%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290" marR="792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178,000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290" marR="7929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Hawaiian/ Pacific Islander </a:t>
                      </a:r>
                      <a:r>
                        <a:rPr lang="en-US" sz="1400" dirty="0" smtClean="0"/>
                        <a:t> (Non-Hispanic)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290" marR="792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.2%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290" marR="792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7,000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290" marR="7929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American Indian/ Alaskan Native </a:t>
                      </a:r>
                      <a:r>
                        <a:rPr lang="en-US" sz="1400" dirty="0" smtClean="0"/>
                        <a:t> (Non-Hispanic)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290" marR="792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1.8%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290" marR="792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76,000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290" marR="7929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Multiracial </a:t>
                      </a:r>
                      <a:r>
                        <a:rPr lang="en-US" sz="1400" dirty="0" smtClean="0"/>
                        <a:t> (Non-Hispanic)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290" marR="792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3%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290" marR="792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126,000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290" marR="79290" marT="0" marB="0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Total US 10-19 Population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290" marR="792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10.1%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290" marR="792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4,192,000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290" marR="7929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DC91-9E6A-41EA-963D-FBAA4FEE669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Uninsured Adolescents, 2011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091223"/>
              </p:ext>
            </p:extLst>
          </p:nvPr>
        </p:nvGraphicFramePr>
        <p:xfrm>
          <a:off x="1" y="4114800"/>
          <a:ext cx="9143999" cy="152927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845608"/>
                <a:gridCol w="3247402"/>
                <a:gridCol w="2050989"/>
              </a:tblGrid>
              <a:tr h="7620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United States Eligible </a:t>
                      </a:r>
                      <a:r>
                        <a:rPr lang="en-US" sz="1400" dirty="0" smtClean="0"/>
                        <a:t>Uninsured* </a:t>
                      </a:r>
                      <a:r>
                        <a:rPr lang="en-US" sz="1400" dirty="0"/>
                        <a:t>Ages 10-19 by Poverty Level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24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Poverty Level 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Percentage of Eligible Uninsured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Total Number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≤ </a:t>
                      </a:r>
                      <a:r>
                        <a:rPr lang="en-US" sz="1400" dirty="0"/>
                        <a:t>138% of Federal Poverty Level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52.6%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2,203,000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139% to 400% of the Federal Poverty Level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40.2%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1,685,000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&gt;400% of the Federal Poverty Level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7.3%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304,000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Total US 10-19 Population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10.1%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4,192,000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5903893"/>
            <a:ext cx="756194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*Eligible uninsured means non-elderly uninsured legal residents (i.e., U.S. citizens and legal immigrants). </a:t>
            </a:r>
          </a:p>
          <a:p>
            <a:r>
              <a:rPr lang="en-US" sz="1400" dirty="0" smtClean="0"/>
              <a:t>Source</a:t>
            </a:r>
            <a:r>
              <a:rPr lang="en-US" sz="1400" dirty="0"/>
              <a:t>: ASPE tabulations from CY 2011 American Community Survey, adjusted to exclude estimated undocumented persons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DE38-E1BB-4513-A18A-96095F7F1C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Number of Eligible Uninsured by State, 2011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9038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*Eligible uninsured means non-elderly uninsured legal residents (i.e., U.S. citizens and legal immigrants).</a:t>
            </a:r>
          </a:p>
          <a:p>
            <a:r>
              <a:rPr lang="en-US" sz="1400" dirty="0"/>
              <a:t>Source: ASPE tabulations from CY 2011 American Community Survey, adjusted to exclude estimated undocumented persons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408" y="875054"/>
            <a:ext cx="8097184" cy="491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DE38-E1BB-4513-A18A-96095F7F1C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Key Provisions of the Affordable Care Act </a:t>
            </a:r>
          </a:p>
          <a:p>
            <a:r>
              <a:rPr lang="en-US" dirty="0" smtClean="0"/>
              <a:t>Relevant to Adolescents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488440"/>
              </p:ext>
            </p:extLst>
          </p:nvPr>
        </p:nvGraphicFramePr>
        <p:xfrm>
          <a:off x="838200" y="914401"/>
          <a:ext cx="7772399" cy="4571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34000"/>
                <a:gridCol w="2438399"/>
              </a:tblGrid>
              <a:tr h="1410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Provisions</a:t>
                      </a:r>
                      <a:endParaRPr lang="en-US" sz="900" dirty="0">
                        <a:solidFill>
                          <a:srgbClr val="40404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27" marR="5662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 Effect</a:t>
                      </a:r>
                      <a:endParaRPr lang="en-US" sz="900">
                        <a:solidFill>
                          <a:srgbClr val="40404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27" marR="56627" marT="0" marB="0"/>
                </a:tc>
              </a:tr>
              <a:tr h="1410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2"/>
                          </a:solidFill>
                          <a:effectLst/>
                        </a:rPr>
                        <a:t>Medicaid/ CHIP</a:t>
                      </a:r>
                      <a:endParaRPr lang="en-US" sz="9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27" marR="5662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40404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27" marR="56627" marT="0" marB="0"/>
                </a:tc>
              </a:tr>
              <a:tr h="2416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Maintenance of pre-Affordable Care Act Medicaid and CHIP eligibility levels for children younger than 19 </a:t>
                      </a:r>
                      <a:endParaRPr lang="en-US" sz="900">
                        <a:solidFill>
                          <a:srgbClr val="40404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27" marR="5662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March 23, 2010 through September 30, 2019</a:t>
                      </a:r>
                      <a:endParaRPr lang="en-US" sz="900">
                        <a:solidFill>
                          <a:srgbClr val="40404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27" marR="56627" marT="0" marB="0"/>
                </a:tc>
              </a:tr>
              <a:tr h="2821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Expanded Medicaid eligibility to 133 percent of Federal Poverty Guidelines for children ages </a:t>
                      </a:r>
                      <a:r>
                        <a:rPr lang="en-US" sz="900" dirty="0" smtClean="0">
                          <a:effectLst/>
                        </a:rPr>
                        <a:t>6-18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40404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27" marR="5662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January 1, 2014</a:t>
                      </a:r>
                      <a:endParaRPr lang="en-US" sz="900">
                        <a:solidFill>
                          <a:srgbClr val="40404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27" marR="56627" marT="0" marB="0"/>
                </a:tc>
              </a:tr>
              <a:tr h="2821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Required Medicaid continued coverage for some current and former children in foster care ages 25 and younger</a:t>
                      </a:r>
                      <a:endParaRPr lang="en-US" sz="900">
                        <a:solidFill>
                          <a:srgbClr val="40404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27" marR="5662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January 1, 2014</a:t>
                      </a:r>
                      <a:endParaRPr lang="en-US" sz="900">
                        <a:solidFill>
                          <a:srgbClr val="40404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27" marR="56627" marT="0" marB="0"/>
                </a:tc>
              </a:tr>
              <a:tr h="1410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2"/>
                          </a:solidFill>
                          <a:effectLst/>
                        </a:rPr>
                        <a:t>Private Insurance</a:t>
                      </a:r>
                      <a:endParaRPr lang="en-US" sz="9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27" marR="5662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40404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27" marR="56627" marT="0" marB="0"/>
                </a:tc>
              </a:tr>
              <a:tr h="2821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Recommended preventive services with no deductible or co-pay </a:t>
                      </a:r>
                      <a:endParaRPr lang="en-US" sz="900">
                        <a:solidFill>
                          <a:srgbClr val="40404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27" marR="5662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Plan years beginning on or after September 23, 2010</a:t>
                      </a:r>
                      <a:endParaRPr lang="en-US" sz="900">
                        <a:solidFill>
                          <a:srgbClr val="40404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27" marR="56627" marT="0" marB="0"/>
                </a:tc>
              </a:tr>
              <a:tr h="1410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Women’s preventive services with no deductible or co-pay</a:t>
                      </a:r>
                      <a:endParaRPr lang="en-US" sz="900">
                        <a:solidFill>
                          <a:srgbClr val="40404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27" marR="5662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August 1, 2012</a:t>
                      </a:r>
                      <a:r>
                        <a:rPr lang="en-US" sz="900" baseline="30000">
                          <a:effectLst/>
                        </a:rPr>
                        <a:t>16</a:t>
                      </a:r>
                      <a:endParaRPr lang="en-US" sz="900">
                        <a:solidFill>
                          <a:srgbClr val="40404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27" marR="56627" marT="0" marB="0"/>
                </a:tc>
              </a:tr>
              <a:tr h="423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Prohibition on pre-existing conditions </a:t>
                      </a:r>
                      <a:endParaRPr lang="en-US" sz="900">
                        <a:solidFill>
                          <a:srgbClr val="40404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27" marR="5662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Plan years beginning on or after September 23, 2010 (under 19); January 1, 2014 (all ages) </a:t>
                      </a:r>
                      <a:endParaRPr lang="en-US" sz="900">
                        <a:solidFill>
                          <a:srgbClr val="40404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27" marR="56627" marT="0" marB="0"/>
                </a:tc>
              </a:tr>
              <a:tr h="3312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Expansion of dependent coverage (19-25) under parent’s health insurance</a:t>
                      </a:r>
                      <a:endParaRPr lang="en-US" sz="900">
                        <a:solidFill>
                          <a:srgbClr val="40404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27" marR="5662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Plan years beginning on or after September 23, 2010</a:t>
                      </a:r>
                      <a:endParaRPr lang="en-US" sz="900">
                        <a:solidFill>
                          <a:srgbClr val="40404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27" marR="56627" marT="0" marB="0"/>
                </a:tc>
              </a:tr>
              <a:tr h="3312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Guaranteed issue of health insurance regardless of applicant’s health status or other factors </a:t>
                      </a:r>
                      <a:endParaRPr lang="en-US" sz="900">
                        <a:solidFill>
                          <a:srgbClr val="40404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27" marR="5662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Plan years beginning on or after January 1, 2014 </a:t>
                      </a:r>
                      <a:endParaRPr lang="en-US" sz="900">
                        <a:solidFill>
                          <a:srgbClr val="40404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27" marR="56627" marT="0" marB="0"/>
                </a:tc>
              </a:tr>
              <a:tr h="1410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2"/>
                          </a:solidFill>
                          <a:effectLst/>
                        </a:rPr>
                        <a:t>Essential Health Benefits</a:t>
                      </a:r>
                      <a:endParaRPr lang="en-US" sz="9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27" marR="5662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40404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27" marR="56627" marT="0" marB="0"/>
                </a:tc>
              </a:tr>
              <a:tr h="2821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Coverage of pediatric services, including dental and vision, to age 19</a:t>
                      </a:r>
                      <a:endParaRPr lang="en-US" sz="900" dirty="0">
                        <a:solidFill>
                          <a:srgbClr val="40404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27" marR="5662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Beginning on or after January 1, 2014</a:t>
                      </a:r>
                      <a:endParaRPr lang="en-US" sz="900">
                        <a:solidFill>
                          <a:srgbClr val="40404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27" marR="56627" marT="0" marB="0"/>
                </a:tc>
              </a:tr>
              <a:tr h="2821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Mental health and substance use coverage, with  federal parity requirements  </a:t>
                      </a:r>
                      <a:endParaRPr lang="en-US" sz="900">
                        <a:solidFill>
                          <a:srgbClr val="40404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27" marR="5662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January 1, 2014</a:t>
                      </a:r>
                      <a:endParaRPr lang="en-US" sz="900">
                        <a:solidFill>
                          <a:srgbClr val="40404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27" marR="56627" marT="0" marB="0"/>
                </a:tc>
              </a:tr>
              <a:tr h="2821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Prohibition of lifetime limits on coverage on essential health benefits</a:t>
                      </a:r>
                      <a:endParaRPr lang="en-US" sz="900">
                        <a:solidFill>
                          <a:srgbClr val="40404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27" marR="5662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Plan years beginning on or after September 23, 2010</a:t>
                      </a:r>
                      <a:endParaRPr lang="en-US" sz="900">
                        <a:solidFill>
                          <a:srgbClr val="40404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27" marR="56627" marT="0" marB="0"/>
                </a:tc>
              </a:tr>
              <a:tr h="2821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Prohibition of annual limits on coverage of essential health benefits </a:t>
                      </a:r>
                      <a:endParaRPr lang="en-US" sz="900">
                        <a:solidFill>
                          <a:srgbClr val="40404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27" marR="5662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Plan years beginning on or after January 1, 2014</a:t>
                      </a:r>
                      <a:endParaRPr lang="en-US" sz="900">
                        <a:solidFill>
                          <a:srgbClr val="40404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27" marR="56627" marT="0" marB="0"/>
                </a:tc>
              </a:tr>
              <a:tr h="5642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2"/>
                          </a:solidFill>
                          <a:effectLst/>
                        </a:rPr>
                        <a:t>Health Insurance Marketplace (Exchanges)— </a:t>
                      </a:r>
                      <a:r>
                        <a:rPr lang="en-US" sz="900" dirty="0">
                          <a:effectLst/>
                        </a:rPr>
                        <a:t>New, transparent mechanism to shop for affordable coverage. Tax credits for eligible households below 400 percent of Federal Poverty Guidelines, for those not Medicaid/CHIP eligible. </a:t>
                      </a:r>
                      <a:endParaRPr lang="en-US" sz="900" dirty="0">
                        <a:solidFill>
                          <a:srgbClr val="40404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27" marR="5662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January 1, 2014</a:t>
                      </a:r>
                      <a:endParaRPr lang="en-US" sz="900" dirty="0">
                        <a:solidFill>
                          <a:srgbClr val="40404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27" marR="56627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62163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062163" y="1600200"/>
            <a:ext cx="3017837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5677480"/>
            <a:ext cx="916961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3000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"/>
              </a:rPr>
              <a:t>[</a:t>
            </a:r>
            <a:r>
              <a:rPr kumimoji="0" lang="en-US" sz="1000" b="0" i="0" u="none" strike="noStrike" cap="none" normalizeH="0" baseline="30000" dirty="0" smtClean="0" bmk="">
                <a:ln>
                  <a:noFill/>
                </a:ln>
                <a:solidFill>
                  <a:srgbClr val="40404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"/>
              </a:rPr>
              <a:t>1]</a:t>
            </a:r>
            <a:r>
              <a:rPr kumimoji="0" lang="en-US" sz="1000" b="0" i="0" u="none" strike="noStrike" cap="none" normalizeH="0" baseline="0" dirty="0" smtClean="0" bmk="">
                <a:ln>
                  <a:noFill/>
                </a:ln>
                <a:solidFill>
                  <a:srgbClr val="40404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Other than Grandfathered Plans.</a:t>
            </a:r>
            <a:endParaRPr kumimoji="0" lang="en-US" sz="9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30000" dirty="0" smtClean="0" bmk="">
                <a:ln>
                  <a:noFill/>
                </a:ln>
                <a:solidFill>
                  <a:srgbClr val="40404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"/>
              </a:rPr>
              <a:t>[2]</a:t>
            </a:r>
            <a:r>
              <a:rPr kumimoji="0" lang="en-US" sz="1000" b="0" i="0" u="none" strike="noStrike" cap="none" normalizeH="0" baseline="0" dirty="0" smtClean="0" bmk="">
                <a:ln>
                  <a:noFill/>
                </a:ln>
                <a:solidFill>
                  <a:srgbClr val="40404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Other than grandfathered individual market policies.</a:t>
            </a:r>
            <a:endParaRPr kumimoji="0" lang="en-US" sz="9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30000" dirty="0" smtClean="0" bmk="">
                <a:ln>
                  <a:noFill/>
                </a:ln>
                <a:solidFill>
                  <a:srgbClr val="40404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"/>
              </a:rPr>
              <a:t>[3]</a:t>
            </a:r>
            <a:r>
              <a:rPr kumimoji="0" lang="en-US" sz="1000" b="0" i="0" u="none" strike="noStrike" cap="none" normalizeH="0" baseline="0" dirty="0" smtClean="0" bmk="">
                <a:ln>
                  <a:noFill/>
                </a:ln>
                <a:solidFill>
                  <a:srgbClr val="40404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Other than for grandfathered plans, which may be subject to pre-ACA guaranteed issue requirements.</a:t>
            </a:r>
            <a:endParaRPr kumimoji="0" lang="en-US" sz="9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30000" dirty="0" smtClean="0" bmk="">
                <a:ln>
                  <a:noFill/>
                </a:ln>
                <a:solidFill>
                  <a:srgbClr val="40404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"/>
              </a:rPr>
              <a:t>[4]</a:t>
            </a:r>
            <a:r>
              <a:rPr kumimoji="0" lang="en-US" sz="1000" b="0" i="0" u="none" strike="noStrike" cap="none" normalizeH="0" baseline="0" dirty="0" smtClean="0" bmk="">
                <a:ln>
                  <a:noFill/>
                </a:ln>
                <a:solidFill>
                  <a:srgbClr val="40404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Non-grandfathered insurance plans in the individual and small group markets for plan or policy years beginning on or after January 1, 2014.</a:t>
            </a:r>
            <a:endParaRPr kumimoji="0" lang="en-US" sz="9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30000" dirty="0" smtClean="0" bmk="">
                <a:ln>
                  <a:noFill/>
                </a:ln>
                <a:solidFill>
                  <a:srgbClr val="40404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"/>
              </a:rPr>
              <a:t>[5]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The complete prohibition on annual limits applies to all group health plans and insurance plans in the group health market for plan years beginning on or after January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1, 2014. Restrictions on annual limits on essential health benefits apply for group health plans and insurance plans in the group health market for plan years beginning 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or after September 23, 2010.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2847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Marketplace Navigators</a:t>
            </a:r>
          </a:p>
          <a:p>
            <a:r>
              <a:rPr lang="en-US" dirty="0" smtClean="0"/>
              <a:t>School Based Health Centers</a:t>
            </a:r>
          </a:p>
          <a:p>
            <a:r>
              <a:rPr lang="en-US" dirty="0" smtClean="0"/>
              <a:t>Teen Pregnancy Prevention and Pregnancy Assistance</a:t>
            </a:r>
          </a:p>
          <a:p>
            <a:r>
              <a:rPr lang="en-US" dirty="0" smtClean="0"/>
              <a:t>Child Obesity Prevention</a:t>
            </a:r>
          </a:p>
          <a:p>
            <a:r>
              <a:rPr lang="en-US" dirty="0" smtClean="0"/>
              <a:t>Maternal, Infant, and Early Childhood Home Visiting </a:t>
            </a:r>
          </a:p>
          <a:p>
            <a:r>
              <a:rPr lang="en-US" dirty="0" smtClean="0"/>
              <a:t>Health Center Expansion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DC91-9E6A-41EA-963D-FBAA4FEE669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Other Relevant Affordable Care Act Initiatives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hlinkClick r:id="rId3"/>
              </a:rPr>
              <a:t>http://cciio.cms.gov/programs/marketreforms/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Includes information on:</a:t>
            </a:r>
          </a:p>
          <a:p>
            <a:pPr lvl="1"/>
            <a:r>
              <a:rPr lang="en-US" dirty="0" smtClean="0"/>
              <a:t>Coverage for Young Adults</a:t>
            </a:r>
          </a:p>
          <a:p>
            <a:pPr lvl="1"/>
            <a:r>
              <a:rPr lang="en-US" dirty="0" smtClean="0"/>
              <a:t>FAQs on ACA Implementation – including coverage of preventive services</a:t>
            </a:r>
          </a:p>
          <a:p>
            <a:pPr lvl="1"/>
            <a:r>
              <a:rPr lang="en-US" dirty="0" smtClean="0"/>
              <a:t>Student Health Plans</a:t>
            </a:r>
          </a:p>
          <a:p>
            <a:pPr lvl="1"/>
            <a:r>
              <a:rPr lang="en-US" dirty="0" smtClean="0"/>
              <a:t>In-Person Assistance including Fact sheet on Helping Consumers apply and Enroll: </a:t>
            </a:r>
            <a:r>
              <a:rPr lang="en-US" dirty="0" smtClean="0">
                <a:hlinkClick r:id="rId4"/>
              </a:rPr>
              <a:t>http://cciio.cms.gov/programs/exchanges/assistance.html</a:t>
            </a:r>
            <a:r>
              <a:rPr lang="en-US" dirty="0" smtClean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DC91-9E6A-41EA-963D-FBAA4FEE669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Center for Consumer Information </a:t>
            </a:r>
            <a:r>
              <a:rPr lang="en-US" dirty="0" smtClean="0"/>
              <a:t>and </a:t>
            </a:r>
            <a:r>
              <a:rPr lang="en-US" dirty="0"/>
              <a:t>Oversight (CCIIO)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rcRect l="12073" t="8389" r="11488" b="2081"/>
          <a:stretch>
            <a:fillRect/>
          </a:stretch>
        </p:blipFill>
        <p:spPr bwMode="auto">
          <a:xfrm>
            <a:off x="4495800" y="1143000"/>
            <a:ext cx="4495800" cy="419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ASPE – Assistant Secretary for Planning &amp; Evaluation Issue Briefs on ACA Impact including one on young adults and Adolescents: </a:t>
            </a:r>
            <a:r>
              <a:rPr lang="en-US" sz="2400" b="1" dirty="0" smtClean="0">
                <a:hlinkClick r:id="rId3"/>
              </a:rPr>
              <a:t>http://www.aspe.hhs.gov/</a:t>
            </a:r>
            <a:r>
              <a:rPr lang="en-US" sz="2400" b="1" dirty="0" smtClean="0"/>
              <a:t>   </a:t>
            </a:r>
            <a:br>
              <a:rPr lang="en-US" sz="2400" b="1" dirty="0" smtClean="0"/>
            </a:br>
            <a:endParaRPr lang="en-US" sz="2400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DC91-9E6A-41EA-963D-FBAA4FEE669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HHS: Asst. Sec for Planning and Evaluation</a:t>
            </a:r>
          </a:p>
        </p:txBody>
      </p:sp>
      <p:pic>
        <p:nvPicPr>
          <p:cNvPr id="9" name="Picture 8" descr="http://www.aspe.hhs.gov/health/reports/2012/ACA-Research/index.cfm - Windows Internet Explorer"/>
          <p:cNvPicPr>
            <a:picLocks noChangeAspect="1"/>
          </p:cNvPicPr>
          <p:nvPr/>
        </p:nvPicPr>
        <p:blipFill>
          <a:blip r:embed="rId4" cstate="print"/>
          <a:srcRect l="18477" t="16316" r="20146" b="3158"/>
          <a:stretch>
            <a:fillRect/>
          </a:stretch>
        </p:blipFill>
        <p:spPr bwMode="auto">
          <a:xfrm>
            <a:off x="0" y="2488223"/>
            <a:ext cx="4194810" cy="322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5" cstate="print"/>
          <a:srcRect l="2086" t="16443" r="2468" b="3815"/>
          <a:stretch>
            <a:fillRect/>
          </a:stretch>
        </p:blipFill>
        <p:spPr bwMode="auto">
          <a:xfrm>
            <a:off x="4343400" y="2488223"/>
            <a:ext cx="4800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Terminator 6"/>
          <p:cNvSpPr/>
          <p:nvPr/>
        </p:nvSpPr>
        <p:spPr>
          <a:xfrm>
            <a:off x="6400800" y="2971800"/>
            <a:ext cx="762000" cy="304800"/>
          </a:xfrm>
          <a:prstGeom prst="flowChartTermina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659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013 OAH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 PowerPoint Template</Template>
  <TotalTime>16501</TotalTime>
  <Words>981</Words>
  <Application>Microsoft Office PowerPoint</Application>
  <PresentationFormat>On-screen Show (4:3)</PresentationFormat>
  <Paragraphs>173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1_Custom Design</vt:lpstr>
      <vt:lpstr>Custom Design</vt:lpstr>
      <vt:lpstr>2013 OAH Presentation Template</vt:lpstr>
      <vt:lpstr>  Office of Adolescent Health    Adolescents and the Affordable Care 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DHHS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Department of Health and Human Services</dc:creator>
  <cp:lastModifiedBy>Mosso, Joyce</cp:lastModifiedBy>
  <cp:revision>510</cp:revision>
  <cp:lastPrinted>2013-11-08T21:59:17Z</cp:lastPrinted>
  <dcterms:created xsi:type="dcterms:W3CDTF">2011-02-09T20:33:10Z</dcterms:created>
  <dcterms:modified xsi:type="dcterms:W3CDTF">2013-11-12T19:13:59Z</dcterms:modified>
</cp:coreProperties>
</file>