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11"/>
  </p:notesMasterIdLst>
  <p:handoutMasterIdLst>
    <p:handoutMasterId r:id="rId12"/>
  </p:handoutMasterIdLst>
  <p:sldIdLst>
    <p:sldId id="281" r:id="rId2"/>
    <p:sldId id="335" r:id="rId3"/>
    <p:sldId id="332" r:id="rId4"/>
    <p:sldId id="334" r:id="rId5"/>
    <p:sldId id="326" r:id="rId6"/>
    <p:sldId id="330" r:id="rId7"/>
    <p:sldId id="327" r:id="rId8"/>
    <p:sldId id="328" r:id="rId9"/>
    <p:sldId id="33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84A9C"/>
    <a:srgbClr val="FFD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732" autoAdjust="0"/>
    <p:restoredTop sz="97714" autoAdjust="0"/>
  </p:normalViewPr>
  <p:slideViewPr>
    <p:cSldViewPr>
      <p:cViewPr varScale="1">
        <p:scale>
          <a:sx n="97" d="100"/>
          <a:sy n="97" d="100"/>
        </p:scale>
        <p:origin x="-114" y="-258"/>
      </p:cViewPr>
      <p:guideLst>
        <p:guide orient="horz" pos="2064"/>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1" tIns="45716" rIns="91431" bIns="45716" rtlCol="0"/>
          <a:lstStyle>
            <a:lvl1pPr algn="r">
              <a:defRPr sz="1200"/>
            </a:lvl1pPr>
          </a:lstStyle>
          <a:p>
            <a:fld id="{CC16B254-F755-154D-86D8-705F3C585905}" type="datetimeFigureOut">
              <a:rPr lang="en-US" smtClean="0"/>
              <a:pPr/>
              <a:t>11/8/2013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1" tIns="45716" rIns="91431"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1" tIns="45716" rIns="91431" bIns="45716" rtlCol="0" anchor="b"/>
          <a:lstStyle>
            <a:lvl1pPr algn="r">
              <a:defRPr sz="1200"/>
            </a:lvl1pPr>
          </a:lstStyle>
          <a:p>
            <a:fld id="{D8B07BA0-83C1-274E-9BA1-643DFA6696FC}" type="slidenum">
              <a:rPr lang="en-US" smtClean="0"/>
              <a:pPr/>
              <a:t>‹#›</a:t>
            </a:fld>
            <a:endParaRPr lang="en-US"/>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1" tIns="45716" rIns="91431" bIns="45716" rtlCol="0"/>
          <a:lstStyle>
            <a:lvl1pPr algn="r">
              <a:defRPr sz="1200"/>
            </a:lvl1pPr>
          </a:lstStyle>
          <a:p>
            <a:fld id="{70242358-85E2-2545-8677-79B1E11E6ECD}" type="datetimeFigureOut">
              <a:rPr lang="en-US" smtClean="0"/>
              <a:pPr/>
              <a:t>11/8/2013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1" tIns="45716" rIns="91431" bIns="457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1" tIns="45716" rIns="91431" bIns="45716" rtlCol="0" anchor="b"/>
          <a:lstStyle>
            <a:lvl1pPr algn="r">
              <a:defRPr sz="1200"/>
            </a:lvl1pPr>
          </a:lstStyle>
          <a:p>
            <a:fld id="{7B898A01-842B-0042-9AB7-55364486B929}" type="slidenum">
              <a:rPr lang="en-US" smtClean="0"/>
              <a:pPr/>
              <a:t>‹#›</a:t>
            </a:fld>
            <a:endParaRPr lang="en-US"/>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a:p>
        </p:txBody>
      </p:sp>
    </p:spTree>
    <p:extLst>
      <p:ext uri="{BB962C8B-B14F-4D97-AF65-F5344CB8AC3E}">
        <p14:creationId xmlns:p14="http://schemas.microsoft.com/office/powerpoint/2010/main" val="368976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EEDA03-A6C3-483C-B17B-777E588EC7EC}" type="slidenum">
              <a:rPr lang="en-US" smtClean="0"/>
              <a:pPr>
                <a:defRPr/>
              </a:pPr>
              <a:t>2</a:t>
            </a:fld>
            <a:endParaRPr lang="en-US"/>
          </a:p>
        </p:txBody>
      </p:sp>
    </p:spTree>
    <p:extLst>
      <p:ext uri="{BB962C8B-B14F-4D97-AF65-F5344CB8AC3E}">
        <p14:creationId xmlns:p14="http://schemas.microsoft.com/office/powerpoint/2010/main" val="326515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Medicaid benefit for children (0 through 20) is Early Periodic Screening Diagnosis and Treatment (EPSDT)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EPSDT is an option under CHIP</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Doesn’t include as a mandate non-1905(a) services (HCBS waiver services, health home, etc.)</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Can we get a list of 1905a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Coverage of MH, SUD?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a:t>
            </a:fld>
            <a:endParaRPr lang="en-US"/>
          </a:p>
        </p:txBody>
      </p:sp>
    </p:spTree>
    <p:extLst>
      <p:ext uri="{BB962C8B-B14F-4D97-AF65-F5344CB8AC3E}">
        <p14:creationId xmlns:p14="http://schemas.microsoft.com/office/powerpoint/2010/main" val="320034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 million children covered by Medicaid and CHIP</a:t>
            </a:r>
          </a:p>
          <a:p>
            <a:r>
              <a:rPr lang="en-US" dirty="0" smtClean="0"/>
              <a:t>Under ACA, coverage for children remains largely under traditional Medicaid and CHIP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4</a:t>
            </a:fld>
            <a:endParaRPr lang="en-US"/>
          </a:p>
        </p:txBody>
      </p:sp>
    </p:spTree>
    <p:extLst>
      <p:ext uri="{BB962C8B-B14F-4D97-AF65-F5344CB8AC3E}">
        <p14:creationId xmlns:p14="http://schemas.microsoft.com/office/powerpoint/2010/main" val="320034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98A01-842B-0042-9AB7-55364486B929}" type="slidenum">
              <a:rPr lang="en-US" smtClean="0"/>
              <a:pPr/>
              <a:t>5</a:t>
            </a:fld>
            <a:endParaRPr lang="en-US"/>
          </a:p>
        </p:txBody>
      </p:sp>
    </p:spTree>
    <p:extLst>
      <p:ext uri="{BB962C8B-B14F-4D97-AF65-F5344CB8AC3E}">
        <p14:creationId xmlns:p14="http://schemas.microsoft.com/office/powerpoint/2010/main" val="3224206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98A01-842B-0042-9AB7-55364486B929}" type="slidenum">
              <a:rPr lang="en-US" smtClean="0"/>
              <a:pPr/>
              <a:t>6</a:t>
            </a:fld>
            <a:endParaRPr lang="en-US"/>
          </a:p>
        </p:txBody>
      </p:sp>
    </p:spTree>
    <p:extLst>
      <p:ext uri="{BB962C8B-B14F-4D97-AF65-F5344CB8AC3E}">
        <p14:creationId xmlns:p14="http://schemas.microsoft.com/office/powerpoint/2010/main" val="901343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98A01-842B-0042-9AB7-55364486B929}" type="slidenum">
              <a:rPr lang="en-US" smtClean="0"/>
              <a:pPr/>
              <a:t>7</a:t>
            </a:fld>
            <a:endParaRPr lang="en-US"/>
          </a:p>
        </p:txBody>
      </p:sp>
    </p:spTree>
    <p:extLst>
      <p:ext uri="{BB962C8B-B14F-4D97-AF65-F5344CB8AC3E}">
        <p14:creationId xmlns:p14="http://schemas.microsoft.com/office/powerpoint/2010/main" val="1128480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98A01-842B-0042-9AB7-55364486B929}" type="slidenum">
              <a:rPr lang="en-US" smtClean="0"/>
              <a:pPr/>
              <a:t>8</a:t>
            </a:fld>
            <a:endParaRPr lang="en-US"/>
          </a:p>
        </p:txBody>
      </p:sp>
    </p:spTree>
    <p:extLst>
      <p:ext uri="{BB962C8B-B14F-4D97-AF65-F5344CB8AC3E}">
        <p14:creationId xmlns:p14="http://schemas.microsoft.com/office/powerpoint/2010/main" val="3701727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 million children covered by Medicaid and CHIP</a:t>
            </a:r>
          </a:p>
          <a:p>
            <a:r>
              <a:rPr lang="en-US" dirty="0" smtClean="0"/>
              <a:t>Under ACA, coverage for children remains largely under traditional Medicaid and CHIP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a:p>
        </p:txBody>
      </p:sp>
    </p:spTree>
    <p:extLst>
      <p:ext uri="{BB962C8B-B14F-4D97-AF65-F5344CB8AC3E}">
        <p14:creationId xmlns:p14="http://schemas.microsoft.com/office/powerpoint/2010/main" val="320034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5770262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2903627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74773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Slide Number Placeholder 3"/>
          <p:cNvSpPr txBox="1">
            <a:spLocks/>
          </p:cNvSpPr>
          <p:nvPr userDrawn="1"/>
        </p:nvSpPr>
        <p:spPr bwMode="auto">
          <a:xfrm>
            <a:off x="6759575" y="6364818"/>
            <a:ext cx="2133600" cy="366183"/>
          </a:xfrm>
          <a:prstGeom prst="rect">
            <a:avLst/>
          </a:prstGeom>
          <a:noFill/>
          <a:ln>
            <a:miter lim="800000"/>
            <a:headEnd/>
            <a:tailEnd/>
          </a:ln>
        </p:spPr>
        <p:txBody>
          <a:bodyPr lIns="91437" tIns="45718" rIns="91437" bIns="45718" anchor="ctr"/>
          <a:lstStyle>
            <a:defPPr>
              <a:defRPr lang="en-US"/>
            </a:defPPr>
            <a:lvl1pPr algn="r" defTabSz="457200" rtl="0" fontAlgn="base">
              <a:spcBef>
                <a:spcPct val="0"/>
              </a:spcBef>
              <a:spcAft>
                <a:spcPct val="0"/>
              </a:spcAft>
              <a:defRPr sz="1200" kern="1200">
                <a:solidFill>
                  <a:srgbClr val="898989"/>
                </a:solidFill>
                <a:latin typeface="Calibri"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a:lstStyle>
          <a:p>
            <a:pPr>
              <a:defRPr/>
            </a:pPr>
            <a:fld id="{751BEB8B-2B9A-42E0-9F57-C1043B4F0430}" type="slidenum">
              <a:rPr lang="en-US" smtClean="0">
                <a:latin typeface="Calibri" pitchFamily="34" charset="0"/>
                <a:ea typeface="ＭＳ Ｐゴシック"/>
                <a:cs typeface="ＭＳ Ｐゴシック"/>
              </a:rPr>
              <a:pPr>
                <a:defRPr/>
              </a:pPr>
              <a:t>‹#›</a:t>
            </a:fld>
            <a:endParaRPr lang="en-US" dirty="0" smtClean="0">
              <a:latin typeface="Calibri" pitchFamily="34" charset="0"/>
              <a:ea typeface="ＭＳ Ｐゴシック"/>
              <a:cs typeface="ＭＳ Ｐゴシック"/>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56857" y="1787703"/>
            <a:ext cx="8636423" cy="3935003"/>
          </a:xfrm>
        </p:spPr>
        <p:txBody>
          <a:bodyPr/>
          <a:lstStyle>
            <a:lvl1pPr>
              <a:defRPr sz="1800">
                <a:solidFill>
                  <a:schemeClr val="tx2"/>
                </a:solidFill>
                <a:latin typeface="Myriad Pro"/>
              </a:defRPr>
            </a:lvl1pPr>
            <a:lvl2pPr>
              <a:defRPr sz="1800">
                <a:solidFill>
                  <a:schemeClr val="tx2"/>
                </a:solidFill>
                <a:latin typeface="Myriad Pro"/>
              </a:defRPr>
            </a:lvl2pPr>
            <a:lvl3pPr>
              <a:defRPr sz="1800">
                <a:solidFill>
                  <a:schemeClr val="tx2"/>
                </a:solidFill>
                <a:latin typeface="Myriad Pro"/>
              </a:defRPr>
            </a:lvl3pPr>
            <a:lvl4pPr>
              <a:defRPr sz="1800">
                <a:solidFill>
                  <a:schemeClr val="tx2"/>
                </a:solidFill>
                <a:latin typeface="Myriad Pro"/>
              </a:defRPr>
            </a:lvl4pPr>
            <a:lvl5pPr>
              <a:defRPr sz="1800">
                <a:solidFill>
                  <a:schemeClr val="tx2"/>
                </a:solidFill>
                <a:latin typeface="Myriad P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8632048-F686-4CC0-B2FD-D7CC1DF5AC7C}" type="datetime1">
              <a:rPr lang="en-US"/>
              <a:pPr>
                <a:defRPr/>
              </a:pPr>
              <a:t>11/8/2013</a:t>
            </a:fld>
            <a:endParaRPr lang="en-US"/>
          </a:p>
        </p:txBody>
      </p:sp>
      <p:sp>
        <p:nvSpPr>
          <p:cNvPr id="6" name="Footer Placeholder 4"/>
          <p:cNvSpPr>
            <a:spLocks noGrp="1"/>
          </p:cNvSpPr>
          <p:nvPr>
            <p:ph type="ftr" sz="quarter" idx="11"/>
          </p:nvPr>
        </p:nvSpPr>
        <p:spPr>
          <a:xfrm>
            <a:off x="3124200" y="6356351"/>
            <a:ext cx="2895600" cy="366183"/>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AAF356-7840-4A8D-8DE1-BC4CD4D96BAA}" type="slidenum">
              <a:rPr lang="en-US"/>
              <a:pPr>
                <a:defRPr/>
              </a:pPr>
              <a:t>‹#›</a:t>
            </a:fld>
            <a:endParaRPr lang="en-US"/>
          </a:p>
        </p:txBody>
      </p:sp>
    </p:spTree>
    <p:extLst>
      <p:ext uri="{BB962C8B-B14F-4D97-AF65-F5344CB8AC3E}">
        <p14:creationId xmlns:p14="http://schemas.microsoft.com/office/powerpoint/2010/main" val="3109549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5C487A0-C27A-42F8-859E-7E4E4541A9F1}" type="datetime1">
              <a:rPr lang="en-US"/>
              <a:pPr>
                <a:defRPr/>
              </a:pPr>
              <a:t>11/8/2013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0B0547-40B5-41D1-973B-51C786BFA7D5}" type="slidenum">
              <a:rPr lang="en-US"/>
              <a:pPr>
                <a:defRPr/>
              </a:pPr>
              <a:t>‹#›</a:t>
            </a:fld>
            <a:endParaRPr lang="en-US"/>
          </a:p>
        </p:txBody>
      </p:sp>
    </p:spTree>
    <p:extLst>
      <p:ext uri="{BB962C8B-B14F-4D97-AF65-F5344CB8AC3E}">
        <p14:creationId xmlns:p14="http://schemas.microsoft.com/office/powerpoint/2010/main" val="267147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srsplayingcardlor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38418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6645171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5"/>
            <a:ext cx="6807107" cy="4477935"/>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1072122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69"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1942082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2538544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Tree>
    <p:extLst>
      <p:ext uri="{BB962C8B-B14F-4D97-AF65-F5344CB8AC3E}">
        <p14:creationId xmlns:p14="http://schemas.microsoft.com/office/powerpoint/2010/main" val="3264712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1" r:id="rId7"/>
    <p:sldLayoutId id="2147483802" r:id="rId8"/>
    <p:sldLayoutId id="2147483806" r:id="rId9"/>
    <p:sldLayoutId id="2147483803" r:id="rId10"/>
    <p:sldLayoutId id="2147483804" r:id="rId11"/>
    <p:sldLayoutId id="2147483805" r:id="rId12"/>
    <p:sldLayoutId id="2147483807" r:id="rId13"/>
    <p:sldLayoutId id="2147483808" r:id="rId14"/>
  </p:sldLayoutIdLst>
  <p:timing>
    <p:tnLst>
      <p:par>
        <p:cTn id="1" dur="indefinite" restart="never" nodeType="tmRoot"/>
      </p:par>
    </p:tnLst>
  </p:timing>
  <p:hf sldNum="0"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 </a:t>
            </a:r>
            <a:r>
              <a:rPr lang="en-US" sz="2800" dirty="0"/>
              <a:t> </a:t>
            </a:r>
            <a:r>
              <a:rPr lang="en-US" sz="3600" dirty="0" smtClean="0">
                <a:latin typeface="Myriad Pro"/>
              </a:rPr>
              <a:t>Health Reform and Children in Medicaid</a:t>
            </a:r>
            <a:endParaRPr lang="en-US" sz="3600" dirty="0">
              <a:latin typeface="Myriad Pro"/>
            </a:endParaRPr>
          </a:p>
        </p:txBody>
      </p:sp>
      <p:sp>
        <p:nvSpPr>
          <p:cNvPr id="3" name="Rectangle 2"/>
          <p:cNvSpPr/>
          <p:nvPr/>
        </p:nvSpPr>
        <p:spPr>
          <a:xfrm>
            <a:off x="4648200" y="2667000"/>
            <a:ext cx="4419600" cy="1477328"/>
          </a:xfrm>
          <a:prstGeom prst="rect">
            <a:avLst/>
          </a:prstGeom>
        </p:spPr>
        <p:txBody>
          <a:bodyPr wrap="square">
            <a:spAutoFit/>
          </a:bodyPr>
          <a:lstStyle/>
          <a:p>
            <a:pPr algn="r"/>
            <a:r>
              <a:rPr lang="en-US" b="1" dirty="0">
                <a:latin typeface="Myriad Pro" charset="0"/>
              </a:rPr>
              <a:t>Barbara Edwards</a:t>
            </a:r>
            <a:endParaRPr lang="en-US" dirty="0">
              <a:latin typeface="Calibri" charset="0"/>
            </a:endParaRPr>
          </a:p>
          <a:p>
            <a:pPr algn="r"/>
            <a:r>
              <a:rPr lang="en-US" dirty="0">
                <a:latin typeface="Calibri" charset="0"/>
              </a:rPr>
              <a:t>Director</a:t>
            </a:r>
          </a:p>
          <a:p>
            <a:pPr algn="r"/>
            <a:r>
              <a:rPr lang="en-US" dirty="0">
                <a:latin typeface="Calibri" charset="0"/>
              </a:rPr>
              <a:t>Disabled and Elderly Health Programs Group</a:t>
            </a:r>
          </a:p>
          <a:p>
            <a:pPr algn="r"/>
            <a:r>
              <a:rPr lang="en-US" dirty="0">
                <a:latin typeface="Calibri" charset="0"/>
              </a:rPr>
              <a:t>Center for Medicaid and CHIP Services</a:t>
            </a:r>
          </a:p>
          <a:p>
            <a:pPr algn="r"/>
            <a:r>
              <a:rPr lang="en-US" dirty="0">
                <a:latin typeface="Calibri" charset="0"/>
              </a:rPr>
              <a:t>Centers for Medicare &amp; Medicaid Services</a:t>
            </a:r>
          </a:p>
        </p:txBody>
      </p:sp>
      <p:sp>
        <p:nvSpPr>
          <p:cNvPr id="6" name="TextBox 5"/>
          <p:cNvSpPr txBox="1"/>
          <p:nvPr/>
        </p:nvSpPr>
        <p:spPr>
          <a:xfrm>
            <a:off x="6629400" y="6096000"/>
            <a:ext cx="2057400" cy="369332"/>
          </a:xfrm>
          <a:prstGeom prst="rect">
            <a:avLst/>
          </a:prstGeom>
          <a:noFill/>
        </p:spPr>
        <p:txBody>
          <a:bodyPr wrap="square" rtlCol="0">
            <a:spAutoFit/>
          </a:bodyPr>
          <a:lstStyle/>
          <a:p>
            <a:r>
              <a:rPr lang="en-US" dirty="0" smtClean="0"/>
              <a:t>November 13, 2013</a:t>
            </a:r>
            <a:endParaRPr lang="en-US" dirty="0"/>
          </a:p>
        </p:txBody>
      </p:sp>
    </p:spTree>
    <p:extLst>
      <p:ext uri="{BB962C8B-B14F-4D97-AF65-F5344CB8AC3E}">
        <p14:creationId xmlns:p14="http://schemas.microsoft.com/office/powerpoint/2010/main" val="3412553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0" y="0"/>
            <a:ext cx="9144000" cy="1420812"/>
          </a:xfrm>
        </p:spPr>
        <p:txBody>
          <a:bodyPr/>
          <a:lstStyle/>
          <a:p>
            <a:r>
              <a:rPr lang="en-US" sz="4000" dirty="0">
                <a:latin typeface="Myriad Pro"/>
              </a:rPr>
              <a:t>Children Under ACA: Medicaid &amp; CHIP</a:t>
            </a:r>
            <a:endParaRPr lang="en-US" sz="4000" dirty="0" smtClean="0">
              <a:latin typeface="Myriad Pro" charset="0"/>
              <a:ea typeface="ＭＳ Ｐゴシック" pitchFamily="34" charset="-128"/>
            </a:endParaRPr>
          </a:p>
        </p:txBody>
      </p:sp>
      <p:cxnSp>
        <p:nvCxnSpPr>
          <p:cNvPr id="7" name="Straight Connector 6"/>
          <p:cNvCxnSpPr/>
          <p:nvPr/>
        </p:nvCxnSpPr>
        <p:spPr>
          <a:xfrm>
            <a:off x="1719263" y="5407025"/>
            <a:ext cx="5988050" cy="1428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4763" y="3692525"/>
            <a:ext cx="3429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a:off x="1611313" y="4643438"/>
            <a:ext cx="3048000" cy="163512"/>
          </a:xfrm>
          <a:prstGeom prst="bentConnector3">
            <a:avLst>
              <a:gd name="adj1" fmla="val 50000"/>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585913" y="1978025"/>
            <a:ext cx="117475"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1585913" y="3121025"/>
            <a:ext cx="117475"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152" name="Rectangle 41"/>
          <p:cNvSpPr>
            <a:spLocks noChangeArrowheads="1"/>
          </p:cNvSpPr>
          <p:nvPr/>
        </p:nvSpPr>
        <p:spPr bwMode="auto">
          <a:xfrm>
            <a:off x="4659313" y="3168650"/>
            <a:ext cx="3048000" cy="2238375"/>
          </a:xfrm>
          <a:prstGeom prst="rect">
            <a:avLst/>
          </a:prstGeom>
          <a:gradFill rotWithShape="1">
            <a:gsLst>
              <a:gs pos="0">
                <a:schemeClr val="accent1"/>
              </a:gs>
              <a:gs pos="100000">
                <a:srgbClr val="3ED288"/>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r>
              <a:rPr lang="en-US" sz="2400" b="1">
                <a:solidFill>
                  <a:schemeClr val="bg1"/>
                </a:solidFill>
                <a:latin typeface="Calibri" pitchFamily="34" charset="0"/>
              </a:rPr>
              <a:t>Medicaid/CHIP Children</a:t>
            </a:r>
          </a:p>
        </p:txBody>
      </p:sp>
      <p:sp>
        <p:nvSpPr>
          <p:cNvPr id="6153" name="TextBox 15"/>
          <p:cNvSpPr txBox="1">
            <a:spLocks noChangeArrowheads="1"/>
          </p:cNvSpPr>
          <p:nvPr/>
        </p:nvSpPr>
        <p:spPr bwMode="auto">
          <a:xfrm>
            <a:off x="1389063" y="52530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00" b="1">
                <a:solidFill>
                  <a:schemeClr val="tx2"/>
                </a:solidFill>
              </a:rPr>
              <a:t>0</a:t>
            </a:r>
          </a:p>
        </p:txBody>
      </p:sp>
      <p:sp>
        <p:nvSpPr>
          <p:cNvPr id="6154" name="TextBox 16"/>
          <p:cNvSpPr txBox="1">
            <a:spLocks noChangeArrowheads="1"/>
          </p:cNvSpPr>
          <p:nvPr/>
        </p:nvSpPr>
        <p:spPr bwMode="auto">
          <a:xfrm>
            <a:off x="685800" y="4487863"/>
            <a:ext cx="1030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00" b="1">
                <a:solidFill>
                  <a:srgbClr val="3A669C"/>
                </a:solidFill>
              </a:rPr>
              <a:t>133% FPL</a:t>
            </a:r>
          </a:p>
        </p:txBody>
      </p:sp>
      <p:sp>
        <p:nvSpPr>
          <p:cNvPr id="6155" name="TextBox 17"/>
          <p:cNvSpPr txBox="1">
            <a:spLocks noChangeArrowheads="1"/>
          </p:cNvSpPr>
          <p:nvPr/>
        </p:nvSpPr>
        <p:spPr bwMode="auto">
          <a:xfrm>
            <a:off x="615950" y="2749550"/>
            <a:ext cx="1030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sz="1400"/>
          </a:p>
          <a:p>
            <a:pPr eaLnBrk="1" hangingPunct="1"/>
            <a:r>
              <a:rPr lang="en-US" sz="1400" b="1">
                <a:solidFill>
                  <a:srgbClr val="3A669C"/>
                </a:solidFill>
              </a:rPr>
              <a:t>241% FPL</a:t>
            </a:r>
          </a:p>
        </p:txBody>
      </p:sp>
      <p:sp>
        <p:nvSpPr>
          <p:cNvPr id="6156" name="Rectangle 20"/>
          <p:cNvSpPr>
            <a:spLocks noChangeArrowheads="1"/>
          </p:cNvSpPr>
          <p:nvPr/>
        </p:nvSpPr>
        <p:spPr bwMode="auto">
          <a:xfrm>
            <a:off x="657225" y="1838325"/>
            <a:ext cx="1030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3A669C"/>
                </a:solidFill>
              </a:rPr>
              <a:t>400% FPL</a:t>
            </a:r>
          </a:p>
        </p:txBody>
      </p:sp>
      <p:sp>
        <p:nvSpPr>
          <p:cNvPr id="31" name="Rectangle 30"/>
          <p:cNvSpPr>
            <a:spLocks noChangeArrowheads="1"/>
          </p:cNvSpPr>
          <p:nvPr/>
        </p:nvSpPr>
        <p:spPr bwMode="auto">
          <a:xfrm>
            <a:off x="1744663" y="1978025"/>
            <a:ext cx="2917825" cy="2509838"/>
          </a:xfrm>
          <a:prstGeom prst="rect">
            <a:avLst/>
          </a:prstGeom>
          <a:gradFill rotWithShape="1">
            <a:gsLst>
              <a:gs pos="0">
                <a:schemeClr val="accent1">
                  <a:gamma/>
                  <a:shade val="46275"/>
                  <a:invGamma/>
                </a:schemeClr>
              </a:gs>
              <a:gs pos="100000">
                <a:schemeClr val="accent1"/>
              </a:gs>
            </a:gsLst>
            <a:lin ang="5400000" scaled="1"/>
          </a:gradFill>
          <a:ln w="25400">
            <a:noFill/>
            <a:miter lim="800000"/>
            <a:headEnd/>
            <a:tailEnd/>
          </a:ln>
        </p:spPr>
        <p:txBody>
          <a:bodyPr anchor="ctr"/>
          <a:lstStyle/>
          <a:p>
            <a:pPr algn="ctr">
              <a:defRPr/>
            </a:pPr>
            <a:r>
              <a:rPr lang="en-US" sz="2400" b="1" dirty="0">
                <a:solidFill>
                  <a:schemeClr val="bg1"/>
                </a:solidFill>
                <a:latin typeface="Calibri" pitchFamily="34" charset="0"/>
                <a:ea typeface="ＭＳ Ｐゴシック" charset="-128"/>
              </a:rPr>
              <a:t>Exchange Subsidies</a:t>
            </a:r>
          </a:p>
        </p:txBody>
      </p:sp>
      <p:sp>
        <p:nvSpPr>
          <p:cNvPr id="6158" name="TextBox 32"/>
          <p:cNvSpPr txBox="1">
            <a:spLocks noChangeArrowheads="1"/>
          </p:cNvSpPr>
          <p:nvPr/>
        </p:nvSpPr>
        <p:spPr bwMode="auto">
          <a:xfrm>
            <a:off x="4659313" y="1978025"/>
            <a:ext cx="3048000" cy="1190625"/>
          </a:xfrm>
          <a:prstGeom prst="rect">
            <a:avLst/>
          </a:prstGeom>
          <a:gradFill rotWithShape="1">
            <a:gsLst>
              <a:gs pos="0">
                <a:srgbClr val="1B2F48"/>
              </a:gs>
              <a:gs pos="100000">
                <a:srgbClr val="3A669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p>
          <a:p>
            <a:pPr eaLnBrk="1" hangingPunct="1"/>
            <a:endParaRPr lang="en-US"/>
          </a:p>
          <a:p>
            <a:pPr eaLnBrk="1" hangingPunct="1"/>
            <a:endParaRPr lang="en-US"/>
          </a:p>
          <a:p>
            <a:pPr eaLnBrk="1" hangingPunct="1"/>
            <a:endParaRPr lang="en-US"/>
          </a:p>
        </p:txBody>
      </p:sp>
      <p:sp>
        <p:nvSpPr>
          <p:cNvPr id="6159" name="TextBox 21"/>
          <p:cNvSpPr txBox="1">
            <a:spLocks noChangeArrowheads="1"/>
          </p:cNvSpPr>
          <p:nvPr/>
        </p:nvSpPr>
        <p:spPr bwMode="auto">
          <a:xfrm>
            <a:off x="1795463" y="5407025"/>
            <a:ext cx="2867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b="1">
                <a:solidFill>
                  <a:schemeClr val="tx2"/>
                </a:solidFill>
              </a:rPr>
              <a:t>Adults</a:t>
            </a:r>
          </a:p>
        </p:txBody>
      </p:sp>
      <p:sp>
        <p:nvSpPr>
          <p:cNvPr id="6160" name="TextBox 22"/>
          <p:cNvSpPr txBox="1">
            <a:spLocks noChangeArrowheads="1"/>
          </p:cNvSpPr>
          <p:nvPr/>
        </p:nvSpPr>
        <p:spPr bwMode="auto">
          <a:xfrm>
            <a:off x="4837113" y="5421313"/>
            <a:ext cx="2870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b="1">
                <a:solidFill>
                  <a:schemeClr val="tx2"/>
                </a:solidFill>
              </a:rPr>
              <a:t>Children</a:t>
            </a:r>
          </a:p>
        </p:txBody>
      </p:sp>
      <p:sp>
        <p:nvSpPr>
          <p:cNvPr id="6161" name="Rectangle 18"/>
          <p:cNvSpPr>
            <a:spLocks noChangeArrowheads="1"/>
          </p:cNvSpPr>
          <p:nvPr/>
        </p:nvSpPr>
        <p:spPr bwMode="auto">
          <a:xfrm>
            <a:off x="1744663" y="4487863"/>
            <a:ext cx="2917825" cy="919162"/>
          </a:xfrm>
          <a:prstGeom prst="rect">
            <a:avLst/>
          </a:prstGeom>
          <a:solidFill>
            <a:srgbClr val="3ED28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r>
              <a:rPr lang="en-US" sz="2400" b="1">
                <a:solidFill>
                  <a:schemeClr val="bg1"/>
                </a:solidFill>
                <a:latin typeface="Calibri" pitchFamily="34" charset="0"/>
              </a:rPr>
              <a:t>Medicaid Adults</a:t>
            </a:r>
          </a:p>
        </p:txBody>
      </p:sp>
      <p:sp>
        <p:nvSpPr>
          <p:cNvPr id="20" name="Right Arrow 19"/>
          <p:cNvSpPr>
            <a:spLocks noChangeArrowheads="1"/>
          </p:cNvSpPr>
          <p:nvPr/>
        </p:nvSpPr>
        <p:spPr bwMode="auto">
          <a:xfrm>
            <a:off x="7707313" y="3044825"/>
            <a:ext cx="574675" cy="258763"/>
          </a:xfrm>
          <a:prstGeom prst="righ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latin typeface="Calibri" pitchFamily="34" charset="0"/>
              <a:ea typeface="ＭＳ Ｐゴシック" charset="-128"/>
            </a:endParaRPr>
          </a:p>
        </p:txBody>
      </p:sp>
      <p:sp>
        <p:nvSpPr>
          <p:cNvPr id="6163" name="TextBox 20"/>
          <p:cNvSpPr txBox="1">
            <a:spLocks noChangeArrowheads="1"/>
          </p:cNvSpPr>
          <p:nvPr/>
        </p:nvSpPr>
        <p:spPr bwMode="auto">
          <a:xfrm>
            <a:off x="7921625" y="3270250"/>
            <a:ext cx="1073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b="1">
                <a:solidFill>
                  <a:srgbClr val="3A669C"/>
                </a:solidFill>
              </a:rPr>
              <a:t>Varies by State</a:t>
            </a:r>
          </a:p>
        </p:txBody>
      </p:sp>
      <p:pic>
        <p:nvPicPr>
          <p:cNvPr id="21" name="Picture 1" descr="The Centers for Medicare and Medicaid Services Logo."/>
          <p:cNvPicPr>
            <a:picLocks noChangeAspect="1" noChangeArrowheads="1"/>
          </p:cNvPicPr>
          <p:nvPr/>
        </p:nvPicPr>
        <p:blipFill>
          <a:blip r:embed="rId3" cstate="print"/>
          <a:srcRect/>
          <a:stretch>
            <a:fillRect/>
          </a:stretch>
        </p:blipFill>
        <p:spPr bwMode="auto">
          <a:xfrm>
            <a:off x="7334250" y="6019799"/>
            <a:ext cx="1431925" cy="558673"/>
          </a:xfrm>
          <a:prstGeom prst="rect">
            <a:avLst/>
          </a:prstGeom>
          <a:noFill/>
        </p:spPr>
      </p:pic>
    </p:spTree>
    <p:extLst>
      <p:ext uri="{BB962C8B-B14F-4D97-AF65-F5344CB8AC3E}">
        <p14:creationId xmlns:p14="http://schemas.microsoft.com/office/powerpoint/2010/main" val="18372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229600" cy="4297363"/>
          </a:xfrm>
        </p:spPr>
        <p:txBody>
          <a:bodyPr>
            <a:noAutofit/>
          </a:bodyPr>
          <a:lstStyle/>
          <a:p>
            <a:r>
              <a:rPr lang="en-US" sz="2800" dirty="0">
                <a:latin typeface="Myriad Pro"/>
              </a:rPr>
              <a:t>Early Periodic Screening Diagnosis and Treatment (EPSDT)</a:t>
            </a:r>
          </a:p>
          <a:p>
            <a:r>
              <a:rPr lang="en-US" sz="2800" dirty="0">
                <a:latin typeface="Myriad Pro"/>
              </a:rPr>
              <a:t>Mandates most Medicaid coverable services (1905(a) services), as needed to treat or ameliorate a child’s condition</a:t>
            </a:r>
          </a:p>
          <a:p>
            <a:r>
              <a:rPr lang="en-US" sz="2800" dirty="0">
                <a:latin typeface="Myriad Pro"/>
              </a:rPr>
              <a:t>Includes optional 1905(a) services (therapies, rehabilitation, including MH/SUD treatment, pharmacy, dental, vision, etc.) even if not otherwise covered by State Plan for adults</a:t>
            </a:r>
          </a:p>
          <a:p>
            <a:endParaRPr lang="en-US" sz="2400" dirty="0"/>
          </a:p>
        </p:txBody>
      </p:sp>
      <p:sp>
        <p:nvSpPr>
          <p:cNvPr id="3" name="Title 2"/>
          <p:cNvSpPr>
            <a:spLocks noGrp="1"/>
          </p:cNvSpPr>
          <p:nvPr>
            <p:ph type="title"/>
          </p:nvPr>
        </p:nvSpPr>
        <p:spPr/>
        <p:txBody>
          <a:bodyPr/>
          <a:lstStyle/>
          <a:p>
            <a:r>
              <a:rPr lang="en-US" sz="4000" dirty="0" smtClean="0">
                <a:latin typeface="Myriad Pro"/>
              </a:rPr>
              <a:t>Medicaid Benefit – Ages 0-20</a:t>
            </a:r>
            <a:endParaRPr lang="en-US" sz="4000" dirty="0">
              <a:latin typeface="Myriad Pro"/>
            </a:endParaRPr>
          </a:p>
        </p:txBody>
      </p:sp>
      <p:pic>
        <p:nvPicPr>
          <p:cNvPr id="4" name="Picture 1" descr="The Centers for Medicare and Medicaid Services Logo."/>
          <p:cNvPicPr>
            <a:picLocks noChangeAspect="1" noChangeArrowheads="1"/>
          </p:cNvPicPr>
          <p:nvPr/>
        </p:nvPicPr>
        <p:blipFill>
          <a:blip r:embed="rId3" cstate="print"/>
          <a:srcRect/>
          <a:stretch>
            <a:fillRect/>
          </a:stretch>
        </p:blipFill>
        <p:spPr bwMode="auto">
          <a:xfrm>
            <a:off x="7334250" y="6019799"/>
            <a:ext cx="1431925" cy="558673"/>
          </a:xfrm>
          <a:prstGeom prst="rect">
            <a:avLst/>
          </a:prstGeom>
          <a:noFill/>
        </p:spPr>
      </p:pic>
    </p:spTree>
    <p:extLst>
      <p:ext uri="{BB962C8B-B14F-4D97-AF65-F5344CB8AC3E}">
        <p14:creationId xmlns:p14="http://schemas.microsoft.com/office/powerpoint/2010/main" val="2436119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229600" cy="4297363"/>
          </a:xfrm>
        </p:spPr>
        <p:txBody>
          <a:bodyPr>
            <a:noAutofit/>
          </a:bodyPr>
          <a:lstStyle/>
          <a:p>
            <a:r>
              <a:rPr lang="en-US" sz="2800" dirty="0">
                <a:latin typeface="Myriad Pro"/>
              </a:rPr>
              <a:t>New Adult Group category up to 133% FPL (includes newly eligible and some existing categories) </a:t>
            </a:r>
          </a:p>
          <a:p>
            <a:r>
              <a:rPr lang="en-US" sz="2800" dirty="0">
                <a:latin typeface="Myriad Pro"/>
              </a:rPr>
              <a:t>Medicaid benefit is Section 1937 Alternative Benefit Plan</a:t>
            </a:r>
          </a:p>
          <a:p>
            <a:r>
              <a:rPr lang="en-US" sz="2800" dirty="0">
                <a:latin typeface="Myriad Pro"/>
              </a:rPr>
              <a:t>Essential Health Benefits as a base for ABP</a:t>
            </a:r>
          </a:p>
          <a:p>
            <a:r>
              <a:rPr lang="en-US" sz="2800" dirty="0">
                <a:latin typeface="Myriad Pro"/>
              </a:rPr>
              <a:t>19 and 20 years olds: EPSDT must still be provided</a:t>
            </a:r>
          </a:p>
          <a:p>
            <a:pPr marL="0" indent="0">
              <a:buNone/>
            </a:pPr>
            <a:r>
              <a:rPr lang="en-US" sz="2400" dirty="0"/>
              <a:t>	</a:t>
            </a:r>
          </a:p>
          <a:p>
            <a:endParaRPr lang="en-US" sz="2400" dirty="0"/>
          </a:p>
        </p:txBody>
      </p:sp>
      <p:sp>
        <p:nvSpPr>
          <p:cNvPr id="3" name="Title 2"/>
          <p:cNvSpPr>
            <a:spLocks noGrp="1"/>
          </p:cNvSpPr>
          <p:nvPr>
            <p:ph type="title"/>
          </p:nvPr>
        </p:nvSpPr>
        <p:spPr/>
        <p:txBody>
          <a:bodyPr/>
          <a:lstStyle/>
          <a:p>
            <a:r>
              <a:rPr lang="en-US" sz="4000" dirty="0" smtClean="0">
                <a:latin typeface="Myriad Pro"/>
              </a:rPr>
              <a:t>ACA Benefit for Adults Ages 19 through 64</a:t>
            </a:r>
            <a:endParaRPr lang="en-US" sz="4000" dirty="0">
              <a:latin typeface="Myriad Pro"/>
            </a:endParaRPr>
          </a:p>
        </p:txBody>
      </p:sp>
      <p:pic>
        <p:nvPicPr>
          <p:cNvPr id="4" name="Picture 1" descr="The Centers for Medicare and Medicaid Services Logo."/>
          <p:cNvPicPr>
            <a:picLocks noChangeAspect="1" noChangeArrowheads="1"/>
          </p:cNvPicPr>
          <p:nvPr/>
        </p:nvPicPr>
        <p:blipFill>
          <a:blip r:embed="rId3" cstate="print"/>
          <a:srcRect/>
          <a:stretch>
            <a:fillRect/>
          </a:stretch>
        </p:blipFill>
        <p:spPr bwMode="auto">
          <a:xfrm>
            <a:off x="7334250" y="6019799"/>
            <a:ext cx="1431925" cy="558673"/>
          </a:xfrm>
          <a:prstGeom prst="rect">
            <a:avLst/>
          </a:prstGeom>
          <a:noFill/>
        </p:spPr>
      </p:pic>
    </p:spTree>
    <p:extLst>
      <p:ext uri="{BB962C8B-B14F-4D97-AF65-F5344CB8AC3E}">
        <p14:creationId xmlns:p14="http://schemas.microsoft.com/office/powerpoint/2010/main" val="2795052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yriad Pro"/>
                <a:cs typeface="Arial" pitchFamily="34" charset="0"/>
              </a:rPr>
              <a:t>Ten Essential Health Benefits</a:t>
            </a:r>
            <a:endParaRPr lang="en-US" sz="4000" dirty="0">
              <a:latin typeface="Myriad Pro"/>
              <a:cs typeface="Arial" pitchFamily="34" charset="0"/>
            </a:endParaRPr>
          </a:p>
        </p:txBody>
      </p:sp>
      <p:sp>
        <p:nvSpPr>
          <p:cNvPr id="3" name="Content Placeholder 2"/>
          <p:cNvSpPr>
            <a:spLocks noGrp="1"/>
          </p:cNvSpPr>
          <p:nvPr>
            <p:ph idx="1"/>
          </p:nvPr>
        </p:nvSpPr>
        <p:spPr>
          <a:xfrm>
            <a:off x="228600" y="1676400"/>
            <a:ext cx="8610600" cy="4789487"/>
          </a:xfrm>
        </p:spPr>
        <p:txBody>
          <a:bodyPr>
            <a:normAutofit fontScale="62500" lnSpcReduction="20000"/>
          </a:bodyPr>
          <a:lstStyle/>
          <a:p>
            <a:pPr marL="514350" indent="-514350">
              <a:lnSpc>
                <a:spcPct val="120000"/>
              </a:lnSpc>
              <a:buFont typeface="+mj-lt"/>
              <a:buAutoNum type="arabicPeriod"/>
            </a:pPr>
            <a:r>
              <a:rPr lang="en-US" sz="3400" dirty="0" smtClean="0">
                <a:solidFill>
                  <a:schemeClr val="tx1"/>
                </a:solidFill>
                <a:cs typeface="Arial" pitchFamily="34" charset="0"/>
              </a:rPr>
              <a:t>Ambulatory </a:t>
            </a:r>
            <a:r>
              <a:rPr lang="en-US" sz="3400" dirty="0">
                <a:solidFill>
                  <a:schemeClr val="tx1"/>
                </a:solidFill>
                <a:cs typeface="Arial" pitchFamily="34" charset="0"/>
              </a:rPr>
              <a:t>Patient Services </a:t>
            </a:r>
          </a:p>
          <a:p>
            <a:pPr marL="514350" indent="-514350">
              <a:lnSpc>
                <a:spcPct val="120000"/>
              </a:lnSpc>
              <a:buFont typeface="+mj-lt"/>
              <a:buAutoNum type="arabicPeriod"/>
            </a:pPr>
            <a:r>
              <a:rPr lang="en-US" sz="3400" dirty="0" smtClean="0">
                <a:solidFill>
                  <a:schemeClr val="tx1"/>
                </a:solidFill>
                <a:cs typeface="Arial" pitchFamily="34" charset="0"/>
              </a:rPr>
              <a:t>Emergency </a:t>
            </a:r>
            <a:r>
              <a:rPr lang="en-US" sz="3400" dirty="0">
                <a:solidFill>
                  <a:schemeClr val="tx1"/>
                </a:solidFill>
                <a:cs typeface="Arial" pitchFamily="34" charset="0"/>
              </a:rPr>
              <a:t>Services </a:t>
            </a:r>
          </a:p>
          <a:p>
            <a:pPr marL="514350" indent="-514350">
              <a:lnSpc>
                <a:spcPct val="120000"/>
              </a:lnSpc>
              <a:buFont typeface="+mj-lt"/>
              <a:buAutoNum type="arabicPeriod"/>
            </a:pPr>
            <a:r>
              <a:rPr lang="en-US" sz="3400" dirty="0" smtClean="0">
                <a:solidFill>
                  <a:schemeClr val="tx1"/>
                </a:solidFill>
                <a:cs typeface="Arial" pitchFamily="34" charset="0"/>
              </a:rPr>
              <a:t>Hospitalization </a:t>
            </a:r>
            <a:endParaRPr lang="en-US" sz="3400" dirty="0">
              <a:solidFill>
                <a:schemeClr val="tx1"/>
              </a:solidFill>
              <a:cs typeface="Arial" pitchFamily="34" charset="0"/>
            </a:endParaRPr>
          </a:p>
          <a:p>
            <a:pPr marL="514350" indent="-514350">
              <a:lnSpc>
                <a:spcPct val="120000"/>
              </a:lnSpc>
              <a:buFont typeface="+mj-lt"/>
              <a:buAutoNum type="arabicPeriod"/>
            </a:pPr>
            <a:r>
              <a:rPr lang="en-US" sz="3400" dirty="0" smtClean="0">
                <a:solidFill>
                  <a:schemeClr val="tx1"/>
                </a:solidFill>
                <a:cs typeface="Arial" pitchFamily="34" charset="0"/>
              </a:rPr>
              <a:t>Maternity </a:t>
            </a:r>
            <a:r>
              <a:rPr lang="en-US" sz="3400" dirty="0">
                <a:solidFill>
                  <a:schemeClr val="tx1"/>
                </a:solidFill>
                <a:cs typeface="Arial" pitchFamily="34" charset="0"/>
              </a:rPr>
              <a:t>and Newborn Care </a:t>
            </a:r>
          </a:p>
          <a:p>
            <a:pPr marL="514350" indent="-514350">
              <a:lnSpc>
                <a:spcPct val="120000"/>
              </a:lnSpc>
              <a:buFont typeface="+mj-lt"/>
              <a:buAutoNum type="arabicPeriod"/>
            </a:pPr>
            <a:r>
              <a:rPr lang="en-US" sz="3400" dirty="0" smtClean="0">
                <a:solidFill>
                  <a:schemeClr val="tx1"/>
                </a:solidFill>
                <a:cs typeface="Arial" pitchFamily="34" charset="0"/>
              </a:rPr>
              <a:t>Mental </a:t>
            </a:r>
            <a:r>
              <a:rPr lang="en-US" sz="3400" dirty="0">
                <a:solidFill>
                  <a:schemeClr val="tx1"/>
                </a:solidFill>
                <a:cs typeface="Arial" pitchFamily="34" charset="0"/>
              </a:rPr>
              <a:t>Health and Substance Use Disorder Services </a:t>
            </a:r>
            <a:r>
              <a:rPr lang="en-US" sz="3400" dirty="0" smtClean="0">
                <a:solidFill>
                  <a:schemeClr val="tx1"/>
                </a:solidFill>
                <a:cs typeface="Arial" pitchFamily="34" charset="0"/>
              </a:rPr>
              <a:t>Including   </a:t>
            </a:r>
          </a:p>
          <a:p>
            <a:pPr marL="0" indent="0">
              <a:lnSpc>
                <a:spcPct val="120000"/>
              </a:lnSpc>
              <a:buNone/>
            </a:pPr>
            <a:r>
              <a:rPr lang="en-US" sz="3400" dirty="0">
                <a:solidFill>
                  <a:schemeClr val="tx1"/>
                </a:solidFill>
                <a:cs typeface="Arial" pitchFamily="34" charset="0"/>
              </a:rPr>
              <a:t> </a:t>
            </a:r>
            <a:r>
              <a:rPr lang="en-US" sz="3400" dirty="0" smtClean="0">
                <a:solidFill>
                  <a:schemeClr val="tx1"/>
                </a:solidFill>
                <a:cs typeface="Arial" pitchFamily="34" charset="0"/>
              </a:rPr>
              <a:t>      Behavioral Health Treatment </a:t>
            </a:r>
          </a:p>
          <a:p>
            <a:pPr marL="514350" indent="-514350">
              <a:lnSpc>
                <a:spcPct val="120000"/>
              </a:lnSpc>
              <a:buAutoNum type="arabicPeriod" startAt="6"/>
            </a:pPr>
            <a:r>
              <a:rPr lang="en-US" sz="3400" dirty="0" smtClean="0">
                <a:solidFill>
                  <a:schemeClr val="tx1"/>
                </a:solidFill>
                <a:cs typeface="Arial" pitchFamily="34" charset="0"/>
              </a:rPr>
              <a:t>Prescription </a:t>
            </a:r>
            <a:r>
              <a:rPr lang="en-US" sz="3400" dirty="0">
                <a:solidFill>
                  <a:schemeClr val="tx1"/>
                </a:solidFill>
                <a:cs typeface="Arial" pitchFamily="34" charset="0"/>
              </a:rPr>
              <a:t>Drugs </a:t>
            </a:r>
          </a:p>
          <a:p>
            <a:pPr marL="514350" indent="-514350">
              <a:lnSpc>
                <a:spcPct val="120000"/>
              </a:lnSpc>
              <a:buAutoNum type="arabicPeriod" startAt="6"/>
            </a:pPr>
            <a:r>
              <a:rPr lang="en-US" sz="3400" dirty="0" smtClean="0">
                <a:solidFill>
                  <a:schemeClr val="tx1"/>
                </a:solidFill>
                <a:cs typeface="Arial" pitchFamily="34" charset="0"/>
              </a:rPr>
              <a:t>Rehabilitative </a:t>
            </a:r>
            <a:r>
              <a:rPr lang="en-US" sz="3400" dirty="0">
                <a:solidFill>
                  <a:schemeClr val="tx1"/>
                </a:solidFill>
                <a:cs typeface="Arial" pitchFamily="34" charset="0"/>
              </a:rPr>
              <a:t>and </a:t>
            </a:r>
            <a:r>
              <a:rPr lang="en-US" sz="3400" dirty="0" err="1">
                <a:solidFill>
                  <a:schemeClr val="tx1"/>
                </a:solidFill>
                <a:cs typeface="Arial" pitchFamily="34" charset="0"/>
              </a:rPr>
              <a:t>Habilitative</a:t>
            </a:r>
            <a:r>
              <a:rPr lang="en-US" sz="3400" dirty="0">
                <a:solidFill>
                  <a:schemeClr val="tx1"/>
                </a:solidFill>
                <a:cs typeface="Arial" pitchFamily="34" charset="0"/>
              </a:rPr>
              <a:t> Services and Devices </a:t>
            </a:r>
            <a:endParaRPr lang="en-US" sz="3400" dirty="0" smtClean="0">
              <a:solidFill>
                <a:schemeClr val="tx1"/>
              </a:solidFill>
              <a:cs typeface="Arial" pitchFamily="34" charset="0"/>
            </a:endParaRPr>
          </a:p>
          <a:p>
            <a:pPr marL="514350" indent="-514350">
              <a:lnSpc>
                <a:spcPct val="120000"/>
              </a:lnSpc>
              <a:buAutoNum type="arabicPeriod" startAt="6"/>
            </a:pPr>
            <a:r>
              <a:rPr lang="en-US" sz="3400" dirty="0" smtClean="0">
                <a:solidFill>
                  <a:schemeClr val="tx1"/>
                </a:solidFill>
                <a:cs typeface="Arial" pitchFamily="34" charset="0"/>
              </a:rPr>
              <a:t>Laboratory </a:t>
            </a:r>
            <a:r>
              <a:rPr lang="en-US" sz="3400" dirty="0">
                <a:solidFill>
                  <a:schemeClr val="tx1"/>
                </a:solidFill>
                <a:cs typeface="Arial" pitchFamily="34" charset="0"/>
              </a:rPr>
              <a:t>Services </a:t>
            </a:r>
          </a:p>
          <a:p>
            <a:pPr marL="514350" indent="-514350">
              <a:lnSpc>
                <a:spcPct val="120000"/>
              </a:lnSpc>
              <a:buAutoNum type="arabicPeriod" startAt="6"/>
            </a:pPr>
            <a:r>
              <a:rPr lang="en-US" sz="3400" dirty="0" smtClean="0">
                <a:solidFill>
                  <a:schemeClr val="tx1"/>
                </a:solidFill>
                <a:cs typeface="Arial" pitchFamily="34" charset="0"/>
              </a:rPr>
              <a:t>Preventive and Wellness Services and Chronic Disease Management </a:t>
            </a:r>
          </a:p>
          <a:p>
            <a:pPr marL="514350" indent="-514350">
              <a:lnSpc>
                <a:spcPct val="120000"/>
              </a:lnSpc>
              <a:buAutoNum type="arabicPeriod" startAt="6"/>
            </a:pPr>
            <a:r>
              <a:rPr lang="en-US" sz="3400" dirty="0" smtClean="0">
                <a:solidFill>
                  <a:schemeClr val="tx1"/>
                </a:solidFill>
                <a:cs typeface="Arial" pitchFamily="34" charset="0"/>
              </a:rPr>
              <a:t>Pediatric Services Including Oral and Vision Care </a:t>
            </a:r>
          </a:p>
          <a:p>
            <a:pPr marL="0" indent="0">
              <a:buNone/>
            </a:pPr>
            <a:endParaRPr lang="en-US" sz="1900" b="1" dirty="0"/>
          </a:p>
        </p:txBody>
      </p:sp>
      <p:sp>
        <p:nvSpPr>
          <p:cNvPr id="4" name="Footer Placeholder 3"/>
          <p:cNvSpPr>
            <a:spLocks noGrp="1"/>
          </p:cNvSpPr>
          <p:nvPr>
            <p:ph type="ftr" sz="quarter" idx="10"/>
          </p:nvPr>
        </p:nvSpPr>
        <p:spPr/>
        <p:txBody>
          <a:bodyPr/>
          <a:lstStyle/>
          <a:p>
            <a:pPr>
              <a:defRPr/>
            </a:pPr>
            <a:endParaRPr lang="en-US" dirty="0"/>
          </a:p>
        </p:txBody>
      </p:sp>
      <p:pic>
        <p:nvPicPr>
          <p:cNvPr id="6" name="Picture 1" descr="The Centers for Medicare and Medicaid Services Logo."/>
          <p:cNvPicPr>
            <a:picLocks noChangeAspect="1" noChangeArrowheads="1"/>
          </p:cNvPicPr>
          <p:nvPr/>
        </p:nvPicPr>
        <p:blipFill>
          <a:blip r:embed="rId3" cstate="print"/>
          <a:srcRect/>
          <a:stretch>
            <a:fillRect/>
          </a:stretch>
        </p:blipFill>
        <p:spPr bwMode="auto">
          <a:xfrm>
            <a:off x="7467600" y="6096000"/>
            <a:ext cx="1431925" cy="558673"/>
          </a:xfrm>
          <a:prstGeom prst="rect">
            <a:avLst/>
          </a:prstGeom>
          <a:noFill/>
        </p:spPr>
      </p:pic>
    </p:spTree>
    <p:extLst>
      <p:ext uri="{BB962C8B-B14F-4D97-AF65-F5344CB8AC3E}">
        <p14:creationId xmlns:p14="http://schemas.microsoft.com/office/powerpoint/2010/main" val="2470956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yriad Pro"/>
              </a:rPr>
              <a:t>MHPAEA</a:t>
            </a:r>
            <a:endParaRPr lang="en-US" sz="4000" dirty="0">
              <a:latin typeface="Myriad Pro"/>
            </a:endParaRPr>
          </a:p>
        </p:txBody>
      </p:sp>
      <p:sp>
        <p:nvSpPr>
          <p:cNvPr id="3" name="Content Placeholder 2"/>
          <p:cNvSpPr>
            <a:spLocks noGrp="1"/>
          </p:cNvSpPr>
          <p:nvPr>
            <p:ph idx="1"/>
          </p:nvPr>
        </p:nvSpPr>
        <p:spPr/>
        <p:txBody>
          <a:bodyPr>
            <a:normAutofit/>
          </a:bodyPr>
          <a:lstStyle/>
          <a:p>
            <a:pPr marL="0" indent="0">
              <a:buNone/>
            </a:pPr>
            <a:r>
              <a:rPr lang="en-US" sz="2800" dirty="0">
                <a:solidFill>
                  <a:schemeClr val="tx1"/>
                </a:solidFill>
              </a:rPr>
              <a:t>The Mental Health Parity and Addictions Equity Act (MHPAEA) requires group insurers to ensure that the “financial requirements” and “treatment limitations” that are applicable to mental health and substance use benefits are no more restrictive than the predominant financial requirements and treatment limitations for medical and surgical benefits covered by the plan</a:t>
            </a:r>
          </a:p>
          <a:p>
            <a:pPr marL="0" indent="0">
              <a:buNone/>
            </a:pPr>
            <a:endParaRPr lang="en-US" sz="2800" dirty="0"/>
          </a:p>
        </p:txBody>
      </p:sp>
      <p:pic>
        <p:nvPicPr>
          <p:cNvPr id="4" name="Picture 1" descr="The Centers for Medicare and Medicaid Services Logo."/>
          <p:cNvPicPr>
            <a:picLocks noChangeAspect="1" noChangeArrowheads="1"/>
          </p:cNvPicPr>
          <p:nvPr/>
        </p:nvPicPr>
        <p:blipFill>
          <a:blip r:embed="rId3" cstate="print"/>
          <a:srcRect/>
          <a:stretch>
            <a:fillRect/>
          </a:stretch>
        </p:blipFill>
        <p:spPr bwMode="auto">
          <a:xfrm>
            <a:off x="7467600" y="6045665"/>
            <a:ext cx="1431925" cy="558673"/>
          </a:xfrm>
          <a:prstGeom prst="rect">
            <a:avLst/>
          </a:prstGeom>
          <a:noFill/>
        </p:spPr>
      </p:pic>
    </p:spTree>
    <p:extLst>
      <p:ext uri="{BB962C8B-B14F-4D97-AF65-F5344CB8AC3E}">
        <p14:creationId xmlns:p14="http://schemas.microsoft.com/office/powerpoint/2010/main" val="4011114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yriad Pro"/>
              </a:rPr>
              <a:t>MHPAEA and Medicaid</a:t>
            </a:r>
            <a:endParaRPr lang="en-US" sz="4000" dirty="0">
              <a:latin typeface="Myriad Pro"/>
            </a:endParaRPr>
          </a:p>
        </p:txBody>
      </p:sp>
      <p:sp>
        <p:nvSpPr>
          <p:cNvPr id="3" name="Content Placeholder 2"/>
          <p:cNvSpPr>
            <a:spLocks noGrp="1"/>
          </p:cNvSpPr>
          <p:nvPr>
            <p:ph idx="1"/>
          </p:nvPr>
        </p:nvSpPr>
        <p:spPr>
          <a:xfrm>
            <a:off x="381000" y="1752600"/>
            <a:ext cx="8077200" cy="4800600"/>
          </a:xfrm>
        </p:spPr>
        <p:txBody>
          <a:bodyPr/>
          <a:lstStyle/>
          <a:p>
            <a:r>
              <a:rPr lang="en-US" sz="3200" dirty="0" smtClean="0">
                <a:solidFill>
                  <a:schemeClr val="tx1"/>
                </a:solidFill>
              </a:rPr>
              <a:t>MHPAEA Applies to:</a:t>
            </a:r>
          </a:p>
          <a:p>
            <a:pPr lvl="1"/>
            <a:r>
              <a:rPr lang="en-US" sz="2400" dirty="0" smtClean="0">
                <a:solidFill>
                  <a:schemeClr val="tx1"/>
                </a:solidFill>
              </a:rPr>
              <a:t>CHIP Program</a:t>
            </a:r>
          </a:p>
          <a:p>
            <a:pPr lvl="1"/>
            <a:r>
              <a:rPr lang="en-US" sz="2400" dirty="0" smtClean="0">
                <a:solidFill>
                  <a:schemeClr val="tx1"/>
                </a:solidFill>
              </a:rPr>
              <a:t>Medicaid MCOs</a:t>
            </a:r>
          </a:p>
          <a:p>
            <a:pPr lvl="1"/>
            <a:r>
              <a:rPr lang="en-US" sz="2400" dirty="0" smtClean="0">
                <a:solidFill>
                  <a:schemeClr val="tx1"/>
                </a:solidFill>
              </a:rPr>
              <a:t>Section 1937 non-managed care Alternative Benefit Plans and benchmark equivalent plans</a:t>
            </a:r>
          </a:p>
          <a:p>
            <a:r>
              <a:rPr lang="en-US" sz="3200" dirty="0" smtClean="0">
                <a:solidFill>
                  <a:schemeClr val="tx1"/>
                </a:solidFill>
              </a:rPr>
              <a:t>MHPAEA does not apply to regular state Plan Services </a:t>
            </a:r>
            <a:endParaRPr lang="en-US" sz="3200" dirty="0">
              <a:solidFill>
                <a:schemeClr val="tx1"/>
              </a:solidFill>
            </a:endParaRPr>
          </a:p>
        </p:txBody>
      </p:sp>
      <p:pic>
        <p:nvPicPr>
          <p:cNvPr id="4" name="Picture 1" descr="The Centers for Medicare and Medicaid Services Logo."/>
          <p:cNvPicPr>
            <a:picLocks noChangeAspect="1" noChangeArrowheads="1"/>
          </p:cNvPicPr>
          <p:nvPr/>
        </p:nvPicPr>
        <p:blipFill>
          <a:blip r:embed="rId3" cstate="print"/>
          <a:srcRect/>
          <a:stretch>
            <a:fillRect/>
          </a:stretch>
        </p:blipFill>
        <p:spPr bwMode="auto">
          <a:xfrm>
            <a:off x="7467600" y="6028188"/>
            <a:ext cx="1431925" cy="558673"/>
          </a:xfrm>
          <a:prstGeom prst="rect">
            <a:avLst/>
          </a:prstGeom>
          <a:noFill/>
        </p:spPr>
      </p:pic>
    </p:spTree>
    <p:extLst>
      <p:ext uri="{BB962C8B-B14F-4D97-AF65-F5344CB8AC3E}">
        <p14:creationId xmlns:p14="http://schemas.microsoft.com/office/powerpoint/2010/main" val="1304912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yriad Pro"/>
              </a:rPr>
              <a:t>MHPAEA and Children’s Health Insurance Program </a:t>
            </a:r>
            <a:endParaRPr lang="en-US" sz="4000" dirty="0">
              <a:latin typeface="Myriad Pro"/>
            </a:endParaRPr>
          </a:p>
        </p:txBody>
      </p:sp>
      <p:sp>
        <p:nvSpPr>
          <p:cNvPr id="3" name="Content Placeholder 2"/>
          <p:cNvSpPr>
            <a:spLocks noGrp="1"/>
          </p:cNvSpPr>
          <p:nvPr>
            <p:ph idx="1"/>
          </p:nvPr>
        </p:nvSpPr>
        <p:spPr>
          <a:xfrm>
            <a:off x="304800" y="1752600"/>
            <a:ext cx="8229600" cy="4953000"/>
          </a:xfrm>
        </p:spPr>
        <p:txBody>
          <a:bodyPr>
            <a:normAutofit/>
          </a:bodyPr>
          <a:lstStyle/>
          <a:p>
            <a:r>
              <a:rPr lang="en-US" sz="2800" dirty="0" smtClean="0">
                <a:solidFill>
                  <a:schemeClr val="tx1"/>
                </a:solidFill>
              </a:rPr>
              <a:t>For CHIP </a:t>
            </a:r>
            <a:r>
              <a:rPr lang="en-US" sz="2800" dirty="0">
                <a:solidFill>
                  <a:schemeClr val="tx1"/>
                </a:solidFill>
              </a:rPr>
              <a:t>programs, </a:t>
            </a:r>
            <a:r>
              <a:rPr lang="en-US" sz="2800" dirty="0" smtClean="0">
                <a:solidFill>
                  <a:schemeClr val="tx1"/>
                </a:solidFill>
              </a:rPr>
              <a:t>MHPAEA applies to </a:t>
            </a:r>
            <a:r>
              <a:rPr lang="en-US" sz="2800" dirty="0">
                <a:solidFill>
                  <a:schemeClr val="tx1"/>
                </a:solidFill>
              </a:rPr>
              <a:t>all delivery systems, including fee-for-service and managed </a:t>
            </a:r>
            <a:r>
              <a:rPr lang="en-US" sz="2800" dirty="0" smtClean="0">
                <a:solidFill>
                  <a:schemeClr val="tx1"/>
                </a:solidFill>
              </a:rPr>
              <a:t>care  </a:t>
            </a:r>
          </a:p>
          <a:p>
            <a:r>
              <a:rPr lang="en-US" sz="2800" dirty="0" smtClean="0">
                <a:solidFill>
                  <a:schemeClr val="tx1"/>
                </a:solidFill>
              </a:rPr>
              <a:t>If State </a:t>
            </a:r>
            <a:r>
              <a:rPr lang="en-US" sz="2800" dirty="0">
                <a:solidFill>
                  <a:schemeClr val="tx1"/>
                </a:solidFill>
              </a:rPr>
              <a:t>CHIP plan provides full coverage of the EPSDT benefit </a:t>
            </a:r>
            <a:r>
              <a:rPr lang="en-US" sz="2800" dirty="0" smtClean="0">
                <a:solidFill>
                  <a:schemeClr val="tx1"/>
                </a:solidFill>
              </a:rPr>
              <a:t>the </a:t>
            </a:r>
            <a:r>
              <a:rPr lang="en-US" sz="2800" dirty="0">
                <a:solidFill>
                  <a:schemeClr val="tx1"/>
                </a:solidFill>
              </a:rPr>
              <a:t>MHPAEA requirements shall be deemed to be </a:t>
            </a:r>
            <a:r>
              <a:rPr lang="en-US" sz="2800" dirty="0" smtClean="0">
                <a:solidFill>
                  <a:schemeClr val="tx1"/>
                </a:solidFill>
              </a:rPr>
              <a:t>met</a:t>
            </a:r>
          </a:p>
          <a:p>
            <a:r>
              <a:rPr lang="en-US" sz="2800" dirty="0" smtClean="0">
                <a:solidFill>
                  <a:schemeClr val="tx1"/>
                </a:solidFill>
              </a:rPr>
              <a:t>States </a:t>
            </a:r>
            <a:r>
              <a:rPr lang="en-US" sz="2800" dirty="0">
                <a:solidFill>
                  <a:schemeClr val="tx1"/>
                </a:solidFill>
              </a:rPr>
              <a:t>not providing full EPSDT benefits under their CHIP State plan need to </a:t>
            </a:r>
            <a:r>
              <a:rPr lang="en-US" sz="2800" dirty="0" smtClean="0">
                <a:solidFill>
                  <a:schemeClr val="tx1"/>
                </a:solidFill>
              </a:rPr>
              <a:t>ensure these plans comply with MHPAEA</a:t>
            </a:r>
            <a:r>
              <a:rPr lang="en-US" dirty="0" smtClean="0">
                <a:solidFill>
                  <a:schemeClr val="tx1"/>
                </a:solidFill>
              </a:rPr>
              <a:t> </a:t>
            </a:r>
            <a:endParaRPr lang="en-US" dirty="0">
              <a:solidFill>
                <a:schemeClr val="tx1"/>
              </a:solidFill>
            </a:endParaRPr>
          </a:p>
        </p:txBody>
      </p:sp>
      <p:pic>
        <p:nvPicPr>
          <p:cNvPr id="4" name="Picture 1" descr="The Centers for Medicare and Medicaid Services Logo."/>
          <p:cNvPicPr>
            <a:picLocks noChangeAspect="1" noChangeArrowheads="1"/>
          </p:cNvPicPr>
          <p:nvPr/>
        </p:nvPicPr>
        <p:blipFill>
          <a:blip r:embed="rId3" cstate="print"/>
          <a:srcRect/>
          <a:stretch>
            <a:fillRect/>
          </a:stretch>
        </p:blipFill>
        <p:spPr bwMode="auto">
          <a:xfrm>
            <a:off x="7391400" y="6019799"/>
            <a:ext cx="1431925" cy="558673"/>
          </a:xfrm>
          <a:prstGeom prst="rect">
            <a:avLst/>
          </a:prstGeom>
          <a:noFill/>
        </p:spPr>
      </p:pic>
    </p:spTree>
    <p:extLst>
      <p:ext uri="{BB962C8B-B14F-4D97-AF65-F5344CB8AC3E}">
        <p14:creationId xmlns:p14="http://schemas.microsoft.com/office/powerpoint/2010/main" val="268214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229600" cy="4775135"/>
          </a:xfrm>
        </p:spPr>
        <p:txBody>
          <a:bodyPr>
            <a:noAutofit/>
          </a:bodyPr>
          <a:lstStyle/>
          <a:p>
            <a:r>
              <a:rPr lang="en-US" sz="2800" dirty="0">
                <a:latin typeface="Myriad Pro"/>
              </a:rPr>
              <a:t>Improved, effective benefit design for MH/SUD for children and adults</a:t>
            </a:r>
          </a:p>
          <a:p>
            <a:r>
              <a:rPr lang="en-US" sz="2800" dirty="0">
                <a:latin typeface="Myriad Pro"/>
              </a:rPr>
              <a:t>Technical Assistance to states for ABP/EHB</a:t>
            </a:r>
          </a:p>
          <a:p>
            <a:r>
              <a:rPr lang="en-US" sz="2800" dirty="0">
                <a:latin typeface="Myriad Pro"/>
              </a:rPr>
              <a:t>Focus on parity and on evidence based practices</a:t>
            </a:r>
          </a:p>
          <a:p>
            <a:r>
              <a:rPr lang="en-US" sz="2800" dirty="0" smtClean="0">
                <a:latin typeface="Myriad Pro"/>
              </a:rPr>
              <a:t>ACYF partnership for children in foster care who need trauma informed care</a:t>
            </a:r>
          </a:p>
          <a:p>
            <a:r>
              <a:rPr lang="en-US" sz="2800" dirty="0">
                <a:latin typeface="Myriad Pro"/>
              </a:rPr>
              <a:t>Informational Bulletins for improved screening &amp; benefit design </a:t>
            </a:r>
            <a:r>
              <a:rPr lang="en-US" sz="2800" dirty="0" smtClean="0">
                <a:latin typeface="Myriad Pro"/>
              </a:rPr>
              <a:t>on Medicaid.gov</a:t>
            </a:r>
            <a:endParaRPr lang="en-US" sz="2800" dirty="0">
              <a:latin typeface="Myriad Pro"/>
            </a:endParaRPr>
          </a:p>
          <a:p>
            <a:endParaRPr lang="en-US" sz="2800" dirty="0">
              <a:latin typeface="Myriad Pro"/>
            </a:endParaRPr>
          </a:p>
        </p:txBody>
      </p:sp>
      <p:sp>
        <p:nvSpPr>
          <p:cNvPr id="3" name="Title 2"/>
          <p:cNvSpPr>
            <a:spLocks noGrp="1"/>
          </p:cNvSpPr>
          <p:nvPr>
            <p:ph type="title"/>
          </p:nvPr>
        </p:nvSpPr>
        <p:spPr/>
        <p:txBody>
          <a:bodyPr/>
          <a:lstStyle/>
          <a:p>
            <a:r>
              <a:rPr lang="en-US" sz="4000" dirty="0" smtClean="0">
                <a:latin typeface="Myriad Pro"/>
              </a:rPr>
              <a:t>CMCS Goals</a:t>
            </a:r>
            <a:endParaRPr lang="en-US" sz="4000" dirty="0">
              <a:latin typeface="Myriad Pro"/>
            </a:endParaRPr>
          </a:p>
        </p:txBody>
      </p:sp>
      <p:pic>
        <p:nvPicPr>
          <p:cNvPr id="4" name="Picture 1" descr="The Centers for Medicare and Medicaid Services Logo."/>
          <p:cNvPicPr>
            <a:picLocks noChangeAspect="1" noChangeArrowheads="1"/>
          </p:cNvPicPr>
          <p:nvPr/>
        </p:nvPicPr>
        <p:blipFill>
          <a:blip r:embed="rId3" cstate="print"/>
          <a:srcRect/>
          <a:stretch>
            <a:fillRect/>
          </a:stretch>
        </p:blipFill>
        <p:spPr bwMode="auto">
          <a:xfrm>
            <a:off x="7334250" y="6019799"/>
            <a:ext cx="1431925" cy="558673"/>
          </a:xfrm>
          <a:prstGeom prst="rect">
            <a:avLst/>
          </a:prstGeom>
          <a:noFill/>
        </p:spPr>
      </p:pic>
    </p:spTree>
    <p:extLst>
      <p:ext uri="{BB962C8B-B14F-4D97-AF65-F5344CB8AC3E}">
        <p14:creationId xmlns:p14="http://schemas.microsoft.com/office/powerpoint/2010/main" val="2607474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6214</TotalTime>
  <Words>540</Words>
  <Application>Microsoft Office PowerPoint</Application>
  <PresentationFormat>On-screen Show (4:3)</PresentationFormat>
  <Paragraphs>79</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CMS_template</vt:lpstr>
      <vt:lpstr>  Health Reform and Children in Medicaid</vt:lpstr>
      <vt:lpstr>Children Under ACA: Medicaid &amp; CHIP</vt:lpstr>
      <vt:lpstr>Medicaid Benefit – Ages 0-20</vt:lpstr>
      <vt:lpstr>ACA Benefit for Adults Ages 19 through 64</vt:lpstr>
      <vt:lpstr>Ten Essential Health Benefits</vt:lpstr>
      <vt:lpstr>MHPAEA</vt:lpstr>
      <vt:lpstr>MHPAEA and Medicaid</vt:lpstr>
      <vt:lpstr>MHPAEA and Children’s Health Insurance Program </vt:lpstr>
      <vt:lpstr>CMCS Goals</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Mosso, Joyce</cp:lastModifiedBy>
  <cp:revision>183</cp:revision>
  <cp:lastPrinted>2013-11-05T14:32:19Z</cp:lastPrinted>
  <dcterms:created xsi:type="dcterms:W3CDTF">2012-02-10T20:51:24Z</dcterms:created>
  <dcterms:modified xsi:type="dcterms:W3CDTF">2013-11-08T18:08:50Z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