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5" r:id="rId2"/>
    <p:sldId id="308" r:id="rId3"/>
    <p:sldId id="310" r:id="rId4"/>
    <p:sldId id="311" r:id="rId5"/>
    <p:sldId id="306" r:id="rId6"/>
    <p:sldId id="30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660"/>
  </p:normalViewPr>
  <p:slideViewPr>
    <p:cSldViewPr>
      <p:cViewPr varScale="1">
        <p:scale>
          <a:sx n="100" d="100"/>
          <a:sy n="100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0BE7B55E-3590-4F7C-B6F4-CC9F1500F14C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592641CE-43CA-4E1F-A9C0-ECF7EBFAB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HHS Logo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7543800" y="5334000"/>
            <a:ext cx="1223244" cy="1206932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CB Logo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rcRect t="16893" r="27271" b="46825"/>
          <a:stretch>
            <a:fillRect/>
          </a:stretch>
        </p:blipFill>
        <p:spPr>
          <a:xfrm>
            <a:off x="4648200" y="5791200"/>
            <a:ext cx="2838212" cy="381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192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2192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4">
                  <a:lumMod val="50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9075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569075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12,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Children's Bureau Policy to Practice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E524-05BC-4851-A44C-AA9791C40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200"/>
        </a:spcAft>
        <a:buClr>
          <a:schemeClr val="accent4">
            <a:lumMod val="50000"/>
          </a:schemeClr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1200"/>
        </a:spcAft>
        <a:buClr>
          <a:schemeClr val="accent4">
            <a:lumMod val="50000"/>
          </a:schemeClr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1200"/>
        </a:spcAft>
        <a:buClr>
          <a:schemeClr val="accent4">
            <a:lumMod val="50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1200"/>
        </a:spcAft>
        <a:buClr>
          <a:schemeClr val="accent4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1200"/>
        </a:spcAft>
        <a:buClr>
          <a:schemeClr val="accent4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59080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3200" dirty="0" smtClean="0"/>
              <a:t>Coordinating Council on Juvenile Justice and Delinquency Prevention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i="1" dirty="0" smtClean="0"/>
              <a:t>Quarterly Meeting – October 21, 2011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Bryan Samuels, Commissioner</a:t>
            </a:r>
            <a:br>
              <a:rPr lang="en-US" dirty="0" smtClean="0"/>
            </a:br>
            <a:r>
              <a:rPr lang="en-US" dirty="0" smtClean="0"/>
              <a:t>Administration on Children, Youth and Families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99"/>
          <a:stretch>
            <a:fillRect/>
          </a:stretch>
        </p:blipFill>
        <p:spPr bwMode="auto">
          <a:xfrm>
            <a:off x="-3062" y="0"/>
            <a:ext cx="91470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2590800"/>
            <a:ext cx="822960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Children’s Bureau, in partnership with the Department of Education, is holding a two-day meeting, setting forth a call to action that will convene leaders in the </a:t>
            </a:r>
            <a:r>
              <a:rPr lang="en-US" sz="2000" b="1" dirty="0"/>
              <a:t>child welfare</a:t>
            </a:r>
            <a:r>
              <a:rPr lang="en-US" sz="2000" dirty="0"/>
              <a:t>, </a:t>
            </a:r>
            <a:r>
              <a:rPr lang="en-US" sz="2000" b="1" dirty="0"/>
              <a:t>education</a:t>
            </a:r>
            <a:r>
              <a:rPr lang="en-US" sz="2000" dirty="0"/>
              <a:t> and </a:t>
            </a:r>
            <a:r>
              <a:rPr lang="en-US" sz="2000" b="1" dirty="0"/>
              <a:t>juvenile court </a:t>
            </a:r>
            <a:r>
              <a:rPr lang="en-US" sz="2000" dirty="0"/>
              <a:t>systems for every State, the District of Columbia and Puerto Rico. With a focus on children and youth in foster care, the purpose of this meeting will be to: </a:t>
            </a:r>
          </a:p>
          <a:p>
            <a:pPr marL="457200" indent="-4572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/>
              <a:t>encourage </a:t>
            </a:r>
            <a:r>
              <a:rPr lang="en-US" sz="2000" dirty="0"/>
              <a:t>participation in enhancing existing cross-system efforts to address educational stability and continuity issues; </a:t>
            </a:r>
          </a:p>
          <a:p>
            <a:pPr marL="457200" indent="-457200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/>
              <a:t>showcase </a:t>
            </a:r>
            <a:r>
              <a:rPr lang="en-US" sz="2000" dirty="0"/>
              <a:t>collaborative projects and initiatives at State and local levels that support educational well-being outcomes; and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facilitate </a:t>
            </a:r>
            <a:r>
              <a:rPr lang="en-US" sz="2000" dirty="0"/>
              <a:t>development of action plans by each State that set forth strategies for improving educational outcomes.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CA44-F118-430F-844E-1AC3157486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667000" y="6492875"/>
            <a:ext cx="4953000" cy="365125"/>
          </a:xfrm>
        </p:spPr>
        <p:txBody>
          <a:bodyPr/>
          <a:lstStyle/>
          <a:p>
            <a:r>
              <a:rPr lang="en-US" dirty="0" smtClean="0"/>
              <a:t>Coordinating Council on Juvenile Justice and Delinquency  Prevention Quarterly Meeting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Discretionary Funding </a:t>
            </a:r>
            <a:r>
              <a:rPr lang="en-US" dirty="0" smtClean="0"/>
              <a:t>Opportunities Supporting Partnership with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Early Education Partnerships to Expand Protective Factors for Children with Child Welfare Involvement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Supporting school-based initiatives to implement multi-disciplinary interventions building on protective factors for children 0-5 who are at risk of child abuse and neglect or are currently in the child welfare system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Child Welfare-Education System Collaborations to Increase Educational Stability</a:t>
            </a:r>
          </a:p>
          <a:p>
            <a:pPr lvl="1"/>
            <a:r>
              <a:rPr lang="en-US" dirty="0" smtClean="0"/>
              <a:t>Building collaborations between child welfare systems and educational systems to increase the educational stability of children who are in or at risk of entering the child welfare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CA44-F118-430F-844E-1AC3157486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492875"/>
            <a:ext cx="5410200" cy="365125"/>
          </a:xfrm>
        </p:spPr>
        <p:txBody>
          <a:bodyPr/>
          <a:lstStyle/>
          <a:p>
            <a:r>
              <a:rPr lang="en-US" dirty="0" smtClean="0"/>
              <a:t>Coordinating Council on Juvenile Justice and Delinquency  Prevention Quarterly Meeting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Collaboration with DOJ: Defending Childhood Initiative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25"/>
            <a:ext cx="8229600" cy="53340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6"/>
              </a:spcBef>
            </a:pPr>
            <a:r>
              <a:rPr lang="en-US" sz="3300" b="1" dirty="0" smtClean="0"/>
              <a:t>Last September, DOJ </a:t>
            </a:r>
            <a:r>
              <a:rPr lang="en-US" sz="3300" b="1" dirty="0" smtClean="0"/>
              <a:t>announced </a:t>
            </a:r>
            <a:r>
              <a:rPr lang="en-US" sz="3300" b="1" dirty="0" smtClean="0"/>
              <a:t>the Defending Childhood initiative </a:t>
            </a:r>
            <a:r>
              <a:rPr lang="en-US" sz="3300" b="1" dirty="0" smtClean="0"/>
              <a:t>which aims to prevent children's exposure to violence, mitigate the negative effects experienced by children exposed to violence, and develop knowledge about and spread awareness of this issue. </a:t>
            </a:r>
            <a:endParaRPr lang="en-US" sz="3300" b="1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dirty="0" smtClean="0"/>
              <a:t>A key component of the Defending Childhood initiative </a:t>
            </a:r>
            <a:r>
              <a:rPr lang="en-US" sz="2900" dirty="0" smtClean="0"/>
              <a:t>includes </a:t>
            </a:r>
            <a:r>
              <a:rPr lang="en-US" sz="2900" dirty="0" smtClean="0"/>
              <a:t>planning grants for </a:t>
            </a:r>
            <a:r>
              <a:rPr lang="en-US" sz="2900" dirty="0" smtClean="0"/>
              <a:t>8 </a:t>
            </a:r>
            <a:r>
              <a:rPr lang="en-US" sz="2900" dirty="0" smtClean="0"/>
              <a:t>demonstration sites. The grantees are collaborating with other local organizations </a:t>
            </a:r>
            <a:r>
              <a:rPr lang="en-US" sz="2900" b="1" dirty="0" smtClean="0"/>
              <a:t>to develop comprehensive community-based strategies </a:t>
            </a:r>
            <a:r>
              <a:rPr lang="en-US" sz="2900" dirty="0" smtClean="0"/>
              <a:t>to prevent and reduce the impact of children's exposure to violence in their homes, schools, and communities.</a:t>
            </a:r>
            <a:endParaRPr lang="en-US" sz="2900" b="1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b="1" dirty="0" smtClean="0"/>
              <a:t>Evidence-Based </a:t>
            </a:r>
            <a:r>
              <a:rPr lang="en-US" sz="3000" b="1" dirty="0" smtClean="0"/>
              <a:t>Practices for Children Exposed to Violence:</a:t>
            </a:r>
            <a:r>
              <a:rPr lang="en-US" sz="3000" dirty="0" smtClean="0"/>
              <a:t> </a:t>
            </a:r>
            <a:r>
              <a:rPr lang="en-US" sz="3000" b="1" dirty="0" smtClean="0"/>
              <a:t>A Selection from Federal Databases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/>
              <a:t>ACF partnered with OJJDP, SAMHSA and CDC to  develop a c</a:t>
            </a:r>
            <a:r>
              <a:rPr lang="en-US" dirty="0" smtClean="0"/>
              <a:t>ompendium </a:t>
            </a:r>
            <a:r>
              <a:rPr lang="en-US" dirty="0" smtClean="0"/>
              <a:t>of findings and evidence from federal reviews of research studies and program evaluations </a:t>
            </a:r>
            <a:r>
              <a:rPr lang="en-US" dirty="0" smtClean="0"/>
              <a:t>for distribution to the 8 demonstration sites as they work on the planning grants to address </a:t>
            </a:r>
            <a:r>
              <a:rPr lang="en-US" dirty="0" smtClean="0"/>
              <a:t>childhood exposure to violence and improve outcomes for children, families, and communities.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CA44-F118-430F-844E-1AC3157486E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92875"/>
            <a:ext cx="4876800" cy="365125"/>
          </a:xfrm>
        </p:spPr>
        <p:txBody>
          <a:bodyPr/>
          <a:lstStyle/>
          <a:p>
            <a:r>
              <a:rPr lang="en-US" dirty="0" smtClean="0"/>
              <a:t>Coordinating Council on Juvenile Justice and Delinquency  Prevention Quarterly Meeting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Child and Family Services Improvement and Innovation Act </a:t>
            </a:r>
            <a:r>
              <a:rPr lang="en-US" dirty="0" smtClean="0"/>
              <a:t>of 2011 (P.L. 112-34)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recent reauthorization </a:t>
            </a:r>
            <a:r>
              <a:rPr lang="en-US" dirty="0" smtClean="0"/>
              <a:t>of Promoting Safe and Stable Families (PSSF) includes new language addressing trauma and vulnerable populations:</a:t>
            </a:r>
          </a:p>
          <a:p>
            <a:pPr marL="457200" indent="-457200"/>
            <a:r>
              <a:rPr lang="en-US" dirty="0" smtClean="0">
                <a:latin typeface="Garamond"/>
              </a:rPr>
              <a:t>State plans shall include an outline of “how health needs identified through screenings will be monitored and treated,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Garamond"/>
              </a:rPr>
              <a:t>including emotional trauma associated with a child’s maltreatment and removal from home.</a:t>
            </a:r>
            <a:r>
              <a:rPr lang="en-US" dirty="0" smtClean="0">
                <a:latin typeface="Garamond"/>
              </a:rPr>
              <a:t>”</a:t>
            </a:r>
          </a:p>
          <a:p>
            <a:pPr marL="457200" indent="-457200"/>
            <a:r>
              <a:rPr lang="en-US" dirty="0" smtClean="0"/>
              <a:t>State plans shall describe “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how the State identifies which populations are at the greatest risk of maltreatment and how services are targeted to the populations.</a:t>
            </a:r>
            <a:r>
              <a:rPr lang="en-US" dirty="0" smtClean="0"/>
              <a:t>”</a:t>
            </a:r>
            <a:endParaRPr lang="en-US" dirty="0" smtClean="0">
              <a:latin typeface="Garamon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21</a:t>
            </a:r>
            <a:r>
              <a:rPr lang="en-US" dirty="0" smtClean="0"/>
              <a:t>,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492875"/>
            <a:ext cx="5410200" cy="365125"/>
          </a:xfrm>
        </p:spPr>
        <p:txBody>
          <a:bodyPr/>
          <a:lstStyle/>
          <a:p>
            <a:r>
              <a:rPr lang="en-US" dirty="0" smtClean="0"/>
              <a:t>Coordinating Council on Juvenile Justice and </a:t>
            </a:r>
            <a:r>
              <a:rPr lang="en-US" dirty="0" smtClean="0"/>
              <a:t>Delinquency Prevention </a:t>
            </a:r>
            <a:r>
              <a:rPr lang="en-US" dirty="0" smtClean="0"/>
              <a:t>Quarterly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E524-05BC-4851-A44C-AA9791C402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Discretionary Funding </a:t>
            </a:r>
            <a:r>
              <a:rPr lang="en-US" sz="2800" dirty="0" smtClean="0"/>
              <a:t>Opportunities Supporting S</a:t>
            </a:r>
            <a:r>
              <a:rPr lang="en-US" sz="2800" dirty="0" smtClean="0"/>
              <a:t>ocial </a:t>
            </a:r>
            <a:r>
              <a:rPr lang="en-US" sz="2800" dirty="0" smtClean="0"/>
              <a:t>and </a:t>
            </a:r>
            <a:r>
              <a:rPr lang="en-US" sz="2800" dirty="0" smtClean="0"/>
              <a:t>Emotional Well-Being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25"/>
            <a:ext cx="8229600" cy="53340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Integrating Trauma-Informed and Trauma-Focused Practice in Child Protective Service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Delivery </a:t>
            </a:r>
            <a:r>
              <a:rPr lang="en-US" sz="4000" dirty="0" smtClean="0"/>
              <a:t>($3.2 million, 5 </a:t>
            </a:r>
            <a:r>
              <a:rPr lang="en-US" sz="4000" dirty="0" smtClean="0"/>
              <a:t>grantees</a:t>
            </a:r>
            <a:r>
              <a:rPr lang="en-US" dirty="0" smtClean="0"/>
              <a:t>)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Supporting public child welfare systems in their efforts to provide effective mental and behavioral health services for children and families to further develop trauma-informed systems that promote safety, permanency, and well-being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Family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Connection Grants: Using Family Group Decision-Making to Build Protective Factors for Children and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Families </a:t>
            </a:r>
            <a:r>
              <a:rPr lang="en-US" sz="4000" dirty="0" smtClean="0"/>
              <a:t>($3.4 million, 7 grantees)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Supporting projects that test the effectiveness of family group decision-making as a service approach that prevents children from entering foster care, thereby reducing the time that these children and families are involved with the child welfare </a:t>
            </a:r>
            <a:r>
              <a:rPr lang="en-US" sz="3800" dirty="0" smtClean="0"/>
              <a:t>system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Permanency Innovations Initiative, Year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2 </a:t>
            </a:r>
            <a:r>
              <a:rPr lang="en-US" sz="4000" dirty="0" smtClean="0"/>
              <a:t>($15.3 million, 6 grantees)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 smtClean="0"/>
              <a:t>An additional $15.3 million will go to the first year of implementation for six organizations’ efforts to reduce long-term foster care for children who stay in foster care the longest. Last year ACF funded $9.5 million in planning grants, and this year’s funding builds on those efforts. The goal is to prepare children for permanency and increase the likelihood of permanency</a:t>
            </a:r>
            <a:r>
              <a:rPr lang="en-US" sz="38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21,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CA44-F118-430F-844E-1AC3157486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92875"/>
            <a:ext cx="4876800" cy="365125"/>
          </a:xfrm>
        </p:spPr>
        <p:txBody>
          <a:bodyPr/>
          <a:lstStyle/>
          <a:p>
            <a:r>
              <a:rPr lang="en-US" dirty="0" smtClean="0"/>
              <a:t>Coordinating Council on Juvenile Justice and Delinquency  Prevention Quarterly Meeting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YF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CYF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ACYF</Template>
  <TotalTime>931</TotalTime>
  <Words>754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ACYF</vt:lpstr>
      <vt:lpstr>Coordinating Council on Juvenile Justice and Delinquency Prevention   Quarterly Meeting – October 21, 2011</vt:lpstr>
      <vt:lpstr>Slide 2</vt:lpstr>
      <vt:lpstr>Discretionary Funding Opportunities Supporting Partnership with Education</vt:lpstr>
      <vt:lpstr>Collaboration with DOJ: Defending Childhood Initiative</vt:lpstr>
      <vt:lpstr>Child and Family Services Improvement and Innovation Act of 2011 (P.L. 112-34)</vt:lpstr>
      <vt:lpstr>Discretionary Funding Opportunities Supporting Social and Emotional Well-Being </vt:lpstr>
    </vt:vector>
  </TitlesOfParts>
  <Company>DHHS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 Stepleton</dc:creator>
  <cp:lastModifiedBy>Department of Health and Human Services</cp:lastModifiedBy>
  <cp:revision>63</cp:revision>
  <dcterms:created xsi:type="dcterms:W3CDTF">2011-08-16T13:31:54Z</dcterms:created>
  <dcterms:modified xsi:type="dcterms:W3CDTF">2011-10-21T15:34:44Z</dcterms:modified>
</cp:coreProperties>
</file>